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1747" r:id="rId2"/>
    <p:sldId id="1748" r:id="rId3"/>
    <p:sldId id="1749" r:id="rId4"/>
    <p:sldId id="1750" r:id="rId5"/>
    <p:sldId id="1751" r:id="rId6"/>
    <p:sldId id="1755" r:id="rId7"/>
    <p:sldId id="1752" r:id="rId8"/>
    <p:sldId id="1753" r:id="rId9"/>
    <p:sldId id="1756" r:id="rId10"/>
    <p:sldId id="1757" r:id="rId11"/>
    <p:sldId id="1758" r:id="rId12"/>
    <p:sldId id="1760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57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2020/12/28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515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5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5" y="4445"/>
            <a:ext cx="12157075" cy="1002030"/>
          </a:xfrm>
          <a:gradFill>
            <a:gsLst>
              <a:gs pos="100000">
                <a:srgbClr val="0070C0"/>
              </a:gs>
              <a:gs pos="53000">
                <a:schemeClr val="accent1">
                  <a:lumMod val="45000"/>
                  <a:lumOff val="55000"/>
                </a:schemeClr>
              </a:gs>
              <a:gs pos="29000">
                <a:schemeClr val="accent1">
                  <a:lumMod val="45000"/>
                  <a:lumOff val="55000"/>
                </a:schemeClr>
              </a:gs>
              <a:gs pos="1000">
                <a:schemeClr val="accent1">
                  <a:lumMod val="30000"/>
                  <a:lumOff val="70000"/>
                </a:schemeClr>
              </a:gs>
            </a:gsLst>
            <a:lin ang="8100000" scaled="0"/>
          </a:gradFill>
        </p:spPr>
        <p:txBody>
          <a:bodyPr/>
          <a:lstStyle>
            <a:lvl1pPr algn="r">
              <a:defRPr lang="zh-CN" altLang="en-US" b="1" i="0" smtClean="0">
                <a:solidFill>
                  <a:schemeClr val="accent5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21435"/>
            <a:ext cx="10515600" cy="4639945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905" y="1040765"/>
            <a:ext cx="12157075" cy="0"/>
          </a:xfrm>
          <a:prstGeom prst="line">
            <a:avLst/>
          </a:prstGeom>
          <a:ln w="66675" cmpd="sng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589915" y="1062990"/>
            <a:ext cx="0" cy="5121275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奋进争先、师德师风建设先进集体事迹汇报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计算机</a:t>
            </a:r>
            <a:r>
              <a:rPr lang="zh-CN" altLang="en-US" dirty="0" smtClean="0"/>
              <a:t>系在师德师风建设</a:t>
            </a:r>
            <a:r>
              <a:rPr lang="zh-CN" altLang="en-US" dirty="0"/>
              <a:t>中，表现出自爱、自尊、自重、自律，做到“学为人师、行为世范、为人师表”。实施了“全员育人、全程育人，全面发展”的师德工作。以师资队伍培养为根本，积极开展教师思想政治学习和师德师风建设；以“立德树人”为根本，持续开展学生思想政治工作分时段分年级系列主题教育活动。在破解教育教学重点难点上下功夫。围绕中心抓系部建设，示范引领促</a:t>
            </a:r>
            <a:r>
              <a:rPr lang="zh-CN" altLang="en-US" dirty="0" smtClean="0"/>
              <a:t>发展。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奋进争先、师德师风建设先进集体事迹汇报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89" y="1441525"/>
            <a:ext cx="11105343" cy="415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387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奋进争先、师德师风建设先进集体事迹汇报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167" y="1298585"/>
            <a:ext cx="7673377" cy="511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140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奋进争先、师德师风建设先进集体事迹汇报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b="1" dirty="0">
                <a:latin typeface="仿宋" pitchFamily="49" charset="-122"/>
                <a:ea typeface="仿宋" pitchFamily="49" charset="-122"/>
              </a:rPr>
              <a:t>近 </a:t>
            </a:r>
            <a:r>
              <a:rPr lang="en-US" altLang="zh-CN" sz="3600" b="1" dirty="0">
                <a:latin typeface="仿宋" pitchFamily="49" charset="-122"/>
                <a:ea typeface="仿宋" pitchFamily="49" charset="-122"/>
              </a:rPr>
              <a:t>2 </a:t>
            </a:r>
            <a:r>
              <a:rPr lang="zh-CN" altLang="en-US" sz="3600" b="1" dirty="0">
                <a:latin typeface="仿宋" pitchFamily="49" charset="-122"/>
                <a:ea typeface="仿宋" pitchFamily="49" charset="-122"/>
              </a:rPr>
              <a:t>年无教学、生产事故，无其他责任事故，教职工中没有</a:t>
            </a:r>
            <a:r>
              <a:rPr lang="zh-CN" altLang="en-US" sz="3600" b="1" dirty="0" smtClean="0">
                <a:latin typeface="仿宋" pitchFamily="49" charset="-122"/>
                <a:ea typeface="仿宋" pitchFamily="49" charset="-122"/>
              </a:rPr>
              <a:t>发生过</a:t>
            </a:r>
            <a:r>
              <a:rPr lang="zh-CN" altLang="en-US" sz="3600" b="1" dirty="0">
                <a:latin typeface="仿宋" pitchFamily="49" charset="-122"/>
                <a:ea typeface="仿宋" pitchFamily="49" charset="-122"/>
              </a:rPr>
              <a:t>师德失范的行为，无违法现象</a:t>
            </a:r>
            <a:r>
              <a:rPr lang="zh-CN" altLang="en-US" sz="3600" b="1" dirty="0" smtClean="0">
                <a:latin typeface="仿宋" pitchFamily="49" charset="-122"/>
                <a:ea typeface="仿宋" pitchFamily="49" charset="-122"/>
              </a:rPr>
              <a:t>。</a:t>
            </a:r>
            <a:endParaRPr lang="en-US" altLang="zh-CN" sz="3600" b="1" dirty="0" smtClean="0">
              <a:latin typeface="仿宋" pitchFamily="49" charset="-122"/>
              <a:ea typeface="仿宋" pitchFamily="49" charset="-122"/>
            </a:endParaRPr>
          </a:p>
          <a:p>
            <a:pPr marL="0" indent="0">
              <a:buNone/>
            </a:pPr>
            <a:endParaRPr lang="en-US" altLang="zh-CN" sz="3600" b="1" dirty="0">
              <a:latin typeface="仿宋" pitchFamily="49" charset="-122"/>
              <a:ea typeface="仿宋" pitchFamily="49" charset="-122"/>
            </a:endParaRPr>
          </a:p>
          <a:p>
            <a:pPr marL="0" indent="0" algn="r">
              <a:buNone/>
            </a:pPr>
            <a:r>
              <a:rPr lang="zh-CN" altLang="en-US" sz="3600" b="1" dirty="0" smtClean="0">
                <a:latin typeface="仿宋" pitchFamily="49" charset="-122"/>
                <a:ea typeface="仿宋" pitchFamily="49" charset="-122"/>
              </a:rPr>
              <a:t>谢谢！</a:t>
            </a:r>
            <a:endParaRPr lang="zh-CN" altLang="en-US" sz="3600" b="1" dirty="0">
              <a:latin typeface="仿宋" pitchFamily="49" charset="-122"/>
              <a:ea typeface="仿宋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1809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奋进争先、师德师风建设先进集体事迹汇报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b="1" dirty="0" smtClean="0">
              <a:latin typeface="仿宋" pitchFamily="49" charset="-122"/>
              <a:ea typeface="仿宋" pitchFamily="49" charset="-122"/>
            </a:endParaRPr>
          </a:p>
          <a:p>
            <a:pPr marL="0" indent="0">
              <a:buNone/>
            </a:pPr>
            <a:r>
              <a:rPr lang="zh-CN" altLang="en-US" sz="3600" b="1" dirty="0" smtClean="0">
                <a:latin typeface="仿宋" pitchFamily="49" charset="-122"/>
                <a:ea typeface="仿宋" pitchFamily="49" charset="-122"/>
              </a:rPr>
              <a:t>充分</a:t>
            </a:r>
            <a:r>
              <a:rPr lang="zh-CN" altLang="en-US" sz="3600" b="1" dirty="0">
                <a:latin typeface="仿宋" pitchFamily="49" charset="-122"/>
                <a:ea typeface="仿宋" pitchFamily="49" charset="-122"/>
              </a:rPr>
              <a:t>发挥校企合作，深化产教融合，经学院党委第</a:t>
            </a:r>
            <a:r>
              <a:rPr lang="en-US" altLang="zh-CN" sz="3600" b="1" dirty="0">
                <a:latin typeface="仿宋" pitchFamily="49" charset="-122"/>
                <a:ea typeface="仿宋" pitchFamily="49" charset="-122"/>
              </a:rPr>
              <a:t>27</a:t>
            </a:r>
            <a:r>
              <a:rPr lang="zh-CN" altLang="en-US" sz="3600" b="1" dirty="0">
                <a:latin typeface="仿宋" pitchFamily="49" charset="-122"/>
                <a:ea typeface="仿宋" pitchFamily="49" charset="-122"/>
              </a:rPr>
              <a:t>次会议通过，计算机系与中软国际建立学院第一个二级学院</a:t>
            </a:r>
            <a:r>
              <a:rPr lang="en-US" altLang="zh-CN" sz="3600" b="1" dirty="0">
                <a:latin typeface="仿宋" pitchFamily="49" charset="-122"/>
                <a:ea typeface="仿宋" pitchFamily="49" charset="-122"/>
              </a:rPr>
              <a:t>——</a:t>
            </a:r>
            <a:r>
              <a:rPr lang="zh-CN" altLang="en-US" sz="3600" b="1" dirty="0">
                <a:latin typeface="仿宋" pitchFamily="49" charset="-122"/>
                <a:ea typeface="仿宋" pitchFamily="49" charset="-122"/>
              </a:rPr>
              <a:t>石化信息产业学院，对推进办学模式改革、提升教育教学质量、提高学生能力素质、推动学院高质量发展具有积极意义。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8113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奋进争先、师德师风建设先进集体事迹汇报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54" y="1183005"/>
            <a:ext cx="630555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434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奋进争先、师德师风建设先进集体事迹汇报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72" y="1109775"/>
            <a:ext cx="10971213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172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奋进争先、师德师风建设先进集体事迹汇报</a:t>
            </a:r>
          </a:p>
        </p:txBody>
      </p:sp>
      <p:sp>
        <p:nvSpPr>
          <p:cNvPr id="4" name="矩形 3"/>
          <p:cNvSpPr/>
          <p:nvPr/>
        </p:nvSpPr>
        <p:spPr>
          <a:xfrm>
            <a:off x="1753495" y="1463040"/>
            <a:ext cx="85738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仿宋" pitchFamily="49" charset="-122"/>
                <a:ea typeface="仿宋" pitchFamily="49" charset="-122"/>
              </a:rPr>
              <a:t>完成国家首批</a:t>
            </a:r>
            <a:r>
              <a:rPr lang="en-US" altLang="zh-CN" sz="3600" b="1" dirty="0">
                <a:latin typeface="仿宋" pitchFamily="49" charset="-122"/>
                <a:ea typeface="仿宋" pitchFamily="49" charset="-122"/>
              </a:rPr>
              <a:t>1+X</a:t>
            </a:r>
            <a:r>
              <a:rPr lang="zh-CN" altLang="en-US" sz="3600" b="1" dirty="0">
                <a:latin typeface="仿宋" pitchFamily="49" charset="-122"/>
                <a:ea typeface="仿宋" pitchFamily="49" charset="-122"/>
              </a:rPr>
              <a:t>证书试点的培训和考核工作，建立了学院第一个</a:t>
            </a:r>
            <a:r>
              <a:rPr lang="en-US" altLang="zh-CN" sz="3600" b="1" dirty="0">
                <a:latin typeface="仿宋" pitchFamily="49" charset="-122"/>
                <a:ea typeface="仿宋" pitchFamily="49" charset="-122"/>
              </a:rPr>
              <a:t>1+X</a:t>
            </a:r>
            <a:r>
              <a:rPr lang="zh-CN" altLang="en-US" sz="3600" b="1" dirty="0">
                <a:latin typeface="仿宋" pitchFamily="49" charset="-122"/>
                <a:ea typeface="仿宋" pitchFamily="49" charset="-122"/>
              </a:rPr>
              <a:t>证书考点，成功完成第一批</a:t>
            </a:r>
            <a:r>
              <a:rPr lang="en-US" altLang="zh-CN" sz="3600" b="1" dirty="0">
                <a:latin typeface="仿宋" pitchFamily="49" charset="-122"/>
                <a:ea typeface="仿宋" pitchFamily="49" charset="-122"/>
              </a:rPr>
              <a:t>《Web</a:t>
            </a:r>
            <a:r>
              <a:rPr lang="zh-CN" altLang="en-US" sz="3600" b="1" dirty="0">
                <a:latin typeface="仿宋" pitchFamily="49" charset="-122"/>
                <a:ea typeface="仿宋" pitchFamily="49" charset="-122"/>
              </a:rPr>
              <a:t>前端开发</a:t>
            </a:r>
            <a:r>
              <a:rPr lang="en-US" altLang="zh-CN" sz="3600" b="1" dirty="0">
                <a:latin typeface="仿宋" pitchFamily="49" charset="-122"/>
                <a:ea typeface="仿宋" pitchFamily="49" charset="-122"/>
              </a:rPr>
              <a:t>》</a:t>
            </a:r>
            <a:r>
              <a:rPr lang="zh-CN" altLang="en-US" sz="3600" b="1" dirty="0">
                <a:latin typeface="仿宋" pitchFamily="49" charset="-122"/>
                <a:ea typeface="仿宋" pitchFamily="49" charset="-122"/>
              </a:rPr>
              <a:t>证书考试任务，为学院的</a:t>
            </a:r>
            <a:r>
              <a:rPr lang="en-US" altLang="zh-CN" sz="3600" b="1" dirty="0">
                <a:latin typeface="仿宋" pitchFamily="49" charset="-122"/>
                <a:ea typeface="仿宋" pitchFamily="49" charset="-122"/>
              </a:rPr>
              <a:t>1+X</a:t>
            </a:r>
            <a:r>
              <a:rPr lang="zh-CN" altLang="en-US" sz="3600" b="1" dirty="0">
                <a:latin typeface="仿宋" pitchFamily="49" charset="-122"/>
                <a:ea typeface="仿宋" pitchFamily="49" charset="-122"/>
              </a:rPr>
              <a:t>证书的发展起到的引领作用。</a:t>
            </a:r>
          </a:p>
        </p:txBody>
      </p:sp>
    </p:spTree>
    <p:extLst>
      <p:ext uri="{BB962C8B-B14F-4D97-AF65-F5344CB8AC3E}">
        <p14:creationId xmlns:p14="http://schemas.microsoft.com/office/powerpoint/2010/main" val="2782052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奋进争先、师德师风建设先进集体事迹汇报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97" y="1086522"/>
            <a:ext cx="11313968" cy="532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328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奋进争先、师德师风建设先进集体事迹汇报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545"/>
            <a:ext cx="12116696" cy="489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48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奋进争先、师德师风建设先进集体事迹汇报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获得全国职业院校技能大赛信息安全管理与评估赛项二等奖。来自全国</a:t>
            </a:r>
            <a:r>
              <a:rPr lang="en-US" altLang="zh-CN" dirty="0"/>
              <a:t>29</a:t>
            </a:r>
            <a:r>
              <a:rPr lang="zh-CN" altLang="en-US" dirty="0"/>
              <a:t>个省（自治区、直辖市）</a:t>
            </a:r>
            <a:r>
              <a:rPr lang="en-US" altLang="zh-CN" dirty="0"/>
              <a:t>105</a:t>
            </a:r>
            <a:r>
              <a:rPr lang="zh-CN" altLang="en-US" dirty="0"/>
              <a:t>支代表队的</a:t>
            </a:r>
            <a:r>
              <a:rPr lang="en-US" altLang="zh-CN" dirty="0"/>
              <a:t>315</a:t>
            </a:r>
            <a:r>
              <a:rPr lang="zh-CN" altLang="en-US" dirty="0"/>
              <a:t>名选手同场竞技。该赛项内容覆盖我系网络专业“信息安全技术与实施”“信息安全产品配置与应用”“网络设备配置与管理”“网络攻防实训”“系统运行安全与维护”“操作系统安全配置”“</a:t>
            </a:r>
            <a:r>
              <a:rPr lang="en-US" altLang="zh-CN" dirty="0"/>
              <a:t>Web</a:t>
            </a:r>
            <a:r>
              <a:rPr lang="zh-CN" altLang="en-US" dirty="0"/>
              <a:t>渗透测试技术”等核心课程内容，通过网络平台搭建、网络安全设备配置与防护、系统安全攻防及运维安全管控、分组对抗</a:t>
            </a:r>
            <a:r>
              <a:rPr lang="en-US" altLang="zh-CN" dirty="0"/>
              <a:t>4</a:t>
            </a:r>
            <a:r>
              <a:rPr lang="zh-CN" altLang="en-US" dirty="0"/>
              <a:t>个模块，我系有唐桦和穆德恒老师带领参赛选手进行安全网络组建、网络系统安全策略部署、按照等级保护要求进行系统加固与信息保护，完成网络安全运维管理综合实践能力，并取得优异成绩。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7347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奋进争先、师德师风建设先进集体事迹汇报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195388"/>
            <a:ext cx="11413388" cy="466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615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529</Words>
  <Application>Microsoft Office PowerPoint</Application>
  <PresentationFormat>自定义</PresentationFormat>
  <Paragraphs>20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奋进争先、师德师风建设先进集体事迹汇报</vt:lpstr>
      <vt:lpstr>奋进争先、师德师风建设先进集体事迹汇报</vt:lpstr>
      <vt:lpstr>奋进争先、师德师风建设先进集体事迹汇报</vt:lpstr>
      <vt:lpstr>奋进争先、师德师风建设先进集体事迹汇报</vt:lpstr>
      <vt:lpstr>奋进争先、师德师风建设先进集体事迹汇报</vt:lpstr>
      <vt:lpstr>奋进争先、师德师风建设先进集体事迹汇报</vt:lpstr>
      <vt:lpstr>奋进争先、师德师风建设先进集体事迹汇报</vt:lpstr>
      <vt:lpstr>奋进争先、师德师风建设先进集体事迹汇报</vt:lpstr>
      <vt:lpstr>奋进争先、师德师风建设先进集体事迹汇报</vt:lpstr>
      <vt:lpstr>奋进争先、师德师风建设先进集体事迹汇报</vt:lpstr>
      <vt:lpstr>奋进争先、师德师风建设先进集体事迹汇报</vt:lpstr>
      <vt:lpstr>奋进争先、师德师风建设先进集体事迹汇报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Dong</dc:creator>
  <cp:lastModifiedBy>Hp</cp:lastModifiedBy>
  <cp:revision>352</cp:revision>
  <dcterms:created xsi:type="dcterms:W3CDTF">2015-05-05T08:02:00Z</dcterms:created>
  <dcterms:modified xsi:type="dcterms:W3CDTF">2020-12-28T04:06:15Z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1033-10.2.0.5978</vt:lpwstr>
  </property>
</Properties>
</file>