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6EB2"/>
    <a:srgbClr val="1CEC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A2F2-1485-4D34-9796-1BAA845880C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EDD2-FD04-4889-8ED0-1463A9D6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87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A2F2-1485-4D34-9796-1BAA845880C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EDD2-FD04-4889-8ED0-1463A9D6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22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A2F2-1485-4D34-9796-1BAA845880C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EDD2-FD04-4889-8ED0-1463A9D6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A2F2-1485-4D34-9796-1BAA845880C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EDD2-FD04-4889-8ED0-1463A9D6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4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A2F2-1485-4D34-9796-1BAA845880C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EDD2-FD04-4889-8ED0-1463A9D6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67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A2F2-1485-4D34-9796-1BAA845880C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EDD2-FD04-4889-8ED0-1463A9D6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0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A2F2-1485-4D34-9796-1BAA845880C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EDD2-FD04-4889-8ED0-1463A9D6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2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A2F2-1485-4D34-9796-1BAA845880C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EDD2-FD04-4889-8ED0-1463A9D6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96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A2F2-1485-4D34-9796-1BAA845880C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EDD2-FD04-4889-8ED0-1463A9D6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35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A2F2-1485-4D34-9796-1BAA845880C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EDD2-FD04-4889-8ED0-1463A9D6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7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A2F2-1485-4D34-9796-1BAA845880C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EDD2-FD04-4889-8ED0-1463A9D6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44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1A2F2-1485-4D34-9796-1BAA845880C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EEDD2-FD04-4889-8ED0-1463A9D6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29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0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3CD8CAD5-5DBD-E4F7-3952-DF5C6A533A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341" y="4346223"/>
            <a:ext cx="2198520" cy="2198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72786" y="6123963"/>
            <a:ext cx="2756048" cy="616058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2206305" y="394862"/>
            <a:ext cx="8112154" cy="383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65057" y="7469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中国文化概况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 flipH="1">
            <a:off x="12146281" y="-1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157162" y="2459504"/>
            <a:ext cx="58870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/>
              <a:t>中国非物质</a:t>
            </a:r>
            <a:r>
              <a:rPr lang="zh-CN" altLang="en-US" sz="6000" dirty="0">
                <a:solidFill>
                  <a:srgbClr val="FF0000"/>
                </a:solidFill>
              </a:rPr>
              <a:t>文化遗产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96504" y="1788388"/>
            <a:ext cx="9989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话题</a:t>
            </a:r>
            <a:r>
              <a:rPr lang="en-US" sz="2800" dirty="0"/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E604A3-0590-8622-2D30-428E99358191}"/>
              </a:ext>
            </a:extLst>
          </p:cNvPr>
          <p:cNvSpPr txBox="1"/>
          <p:nvPr/>
        </p:nvSpPr>
        <p:spPr>
          <a:xfrm>
            <a:off x="599178" y="6151926"/>
            <a:ext cx="2485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辽宁石化职业技术学院</a:t>
            </a:r>
            <a:endParaRPr lang="en-US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038D86A-E5E3-C968-9D94-06518793FB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4154" y="1423919"/>
            <a:ext cx="2845073" cy="1593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AutoShape 3" descr="Top 10 UNESCO World Heritage Sites in China">
            <a:extLst>
              <a:ext uri="{FF2B5EF4-FFF2-40B4-BE49-F238E27FC236}">
                <a16:creationId xmlns:a16="http://schemas.microsoft.com/office/drawing/2014/main" id="{FCAE900A-E75E-C0D3-8EF9-39EFD479C62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 descr="Top 10 UNESCO World Heritage Sites in China">
            <a:extLst>
              <a:ext uri="{FF2B5EF4-FFF2-40B4-BE49-F238E27FC236}">
                <a16:creationId xmlns:a16="http://schemas.microsoft.com/office/drawing/2014/main" id="{37491059-A575-97AA-25F5-6699CC22A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6101" y="3997927"/>
            <a:ext cx="2884716" cy="16731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8429EF1-1849-5A82-DB2E-DE0ED1C53838}"/>
              </a:ext>
            </a:extLst>
          </p:cNvPr>
          <p:cNvSpPr/>
          <p:nvPr/>
        </p:nvSpPr>
        <p:spPr>
          <a:xfrm rot="5400000" flipH="1">
            <a:off x="3039122" y="3773158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132214A-2E06-6A5E-3508-AF8B0463BC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83" y="228581"/>
            <a:ext cx="1204622" cy="47683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62687C1-A2A6-64EE-0525-EF4BB3AC651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401" y="382470"/>
            <a:ext cx="1705534" cy="124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03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D174BCC-D91E-3F0A-C3AF-CFC0EE0BF8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341" y="4346223"/>
            <a:ext cx="2198520" cy="2198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72786" y="6123963"/>
            <a:ext cx="2756048" cy="616058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2206305" y="394862"/>
            <a:ext cx="8112154" cy="383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flipH="1">
            <a:off x="12146281" y="-1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1FA2EA-B1FF-6995-2853-8E90E8458F7B}"/>
              </a:ext>
            </a:extLst>
          </p:cNvPr>
          <p:cNvSpPr txBox="1"/>
          <p:nvPr/>
        </p:nvSpPr>
        <p:spPr>
          <a:xfrm>
            <a:off x="4772560" y="705411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《</a:t>
            </a:r>
            <a:r>
              <a:rPr lang="ja-JP" altLang="en-US" sz="3200" b="1" dirty="0"/>
              <a:t>南京云锦</a:t>
            </a:r>
            <a:r>
              <a:rPr lang="en-US" altLang="zh-CN" sz="3200" b="1" dirty="0"/>
              <a:t>》</a:t>
            </a:r>
            <a:endParaRPr lang="en-US" sz="3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ABD8F4-CC94-25D5-9767-7C99029813A7}"/>
              </a:ext>
            </a:extLst>
          </p:cNvPr>
          <p:cNvSpPr txBox="1"/>
          <p:nvPr/>
        </p:nvSpPr>
        <p:spPr>
          <a:xfrm>
            <a:off x="5465057" y="7469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中国文化概况</a:t>
            </a:r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39159B-3E62-D323-009D-9660A84BEA4C}"/>
              </a:ext>
            </a:extLst>
          </p:cNvPr>
          <p:cNvSpPr txBox="1"/>
          <p:nvPr/>
        </p:nvSpPr>
        <p:spPr>
          <a:xfrm>
            <a:off x="599178" y="6151926"/>
            <a:ext cx="2485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辽宁石化职业技术学院</a:t>
            </a:r>
            <a:endParaRPr lang="en-US" b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7E970E2-7941-5319-DF7E-E249017A95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83" y="228581"/>
            <a:ext cx="1204622" cy="47683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FE32CFC-D3F3-D793-7A08-CD9606B8AAEA}"/>
              </a:ext>
            </a:extLst>
          </p:cNvPr>
          <p:cNvSpPr/>
          <p:nvPr/>
        </p:nvSpPr>
        <p:spPr>
          <a:xfrm rot="5400000" flipH="1">
            <a:off x="3039122" y="3773158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BD5A96-E61F-0868-DA79-FAAA1DCD0554}"/>
              </a:ext>
            </a:extLst>
          </p:cNvPr>
          <p:cNvSpPr txBox="1"/>
          <p:nvPr/>
        </p:nvSpPr>
        <p:spPr>
          <a:xfrm>
            <a:off x="729459" y="1674674"/>
            <a:ext cx="387071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南京云锦或南京云锦是中国文化遗产的珍贵组成部分，已有 </a:t>
            </a:r>
            <a:r>
              <a:rPr lang="en-US" altLang="zh-CN" sz="2000" dirty="0"/>
              <a:t>1,600 </a:t>
            </a:r>
            <a:r>
              <a:rPr lang="zh-CN" altLang="en-US" sz="2000" dirty="0"/>
              <a:t>多年的历史，其历史可以追溯到东晋时期（公元 </a:t>
            </a:r>
            <a:r>
              <a:rPr lang="en-US" altLang="zh-CN" sz="2000" dirty="0"/>
              <a:t>317-420 </a:t>
            </a:r>
            <a:r>
              <a:rPr lang="zh-CN" altLang="en-US" sz="2000" dirty="0"/>
              <a:t>年）。这种精美的丝绸面料以其复杂的云龙图案而闻名，其编织工艺是经过一代又一代熟练工匠传承下来的独特技术。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74338F-8422-BCE2-BF38-8341436F01CB}"/>
              </a:ext>
            </a:extLst>
          </p:cNvPr>
          <p:cNvSpPr txBox="1"/>
          <p:nvPr/>
        </p:nvSpPr>
        <p:spPr>
          <a:xfrm>
            <a:off x="6726941" y="3429000"/>
            <a:ext cx="42469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作为中国优秀文化和工艺的象征，南京云锦在中国历史上，特别是在明清时期（公元</a:t>
            </a:r>
            <a:r>
              <a:rPr lang="en-US" altLang="zh-CN" sz="2000" dirty="0"/>
              <a:t>1368-1912</a:t>
            </a:r>
            <a:r>
              <a:rPr lang="zh-CN" altLang="en-US" sz="2000" dirty="0"/>
              <a:t>年）一直受到帝王、贵族和学者的高度重视。南京云锦以其令人惊叹的美丽和丰富的文化意义，继续成为中国文化遗产的重要组成部分，代表着中国丰富的纺织传统和艺术遗产。</a:t>
            </a: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E0140D3-265D-EBA9-9A3D-1F5465B998D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401" y="382470"/>
            <a:ext cx="1705534" cy="12426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5C42AD2-0B55-5B41-9A65-F9EC4DF542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007" y="4243153"/>
            <a:ext cx="1880810" cy="18808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7B53F96-0EFD-E184-A2DD-38F81B44062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236" y="1545507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9938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99A2E80-E93A-B628-F15C-9A700B7B01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341" y="4346223"/>
            <a:ext cx="2198520" cy="2198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72786" y="6123963"/>
            <a:ext cx="2756048" cy="616058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2206305" y="394862"/>
            <a:ext cx="8112154" cy="383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flipH="1">
            <a:off x="12146281" y="-1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1FA2EA-B1FF-6995-2853-8E90E8458F7B}"/>
              </a:ext>
            </a:extLst>
          </p:cNvPr>
          <p:cNvSpPr txBox="1"/>
          <p:nvPr/>
        </p:nvSpPr>
        <p:spPr>
          <a:xfrm>
            <a:off x="4567375" y="727718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《</a:t>
            </a:r>
            <a:r>
              <a:rPr lang="ja-JP" altLang="en-US" sz="3200" b="1" dirty="0"/>
              <a:t>二十四节气</a:t>
            </a:r>
            <a:r>
              <a:rPr lang="en-US" altLang="zh-CN" sz="3200" b="1" dirty="0"/>
              <a:t>》</a:t>
            </a:r>
            <a:endParaRPr lang="en-US" sz="3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ABD8F4-CC94-25D5-9767-7C99029813A7}"/>
              </a:ext>
            </a:extLst>
          </p:cNvPr>
          <p:cNvSpPr txBox="1"/>
          <p:nvPr/>
        </p:nvSpPr>
        <p:spPr>
          <a:xfrm>
            <a:off x="5465057" y="7469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中国文化概况</a:t>
            </a:r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39159B-3E62-D323-009D-9660A84BEA4C}"/>
              </a:ext>
            </a:extLst>
          </p:cNvPr>
          <p:cNvSpPr txBox="1"/>
          <p:nvPr/>
        </p:nvSpPr>
        <p:spPr>
          <a:xfrm>
            <a:off x="599178" y="6151926"/>
            <a:ext cx="2485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辽宁石化职业技术学院</a:t>
            </a:r>
            <a:endParaRPr lang="en-US" b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7E970E2-7941-5319-DF7E-E249017A95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83" y="228581"/>
            <a:ext cx="1204622" cy="47683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FE32CFC-D3F3-D793-7A08-CD9606B8AAEA}"/>
              </a:ext>
            </a:extLst>
          </p:cNvPr>
          <p:cNvSpPr/>
          <p:nvPr/>
        </p:nvSpPr>
        <p:spPr>
          <a:xfrm rot="5400000" flipH="1">
            <a:off x="3039122" y="3773158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BD5A96-E61F-0868-DA79-FAAA1DCD0554}"/>
              </a:ext>
            </a:extLst>
          </p:cNvPr>
          <p:cNvSpPr txBox="1"/>
          <p:nvPr/>
        </p:nvSpPr>
        <p:spPr>
          <a:xfrm>
            <a:off x="729459" y="1674674"/>
            <a:ext cx="387071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二十四节气或二十四节气，是中国古代的一种历法，将一年分为 </a:t>
            </a:r>
            <a:r>
              <a:rPr lang="en-US" altLang="zh-CN" sz="2000" dirty="0"/>
              <a:t>24 </a:t>
            </a:r>
            <a:r>
              <a:rPr lang="zh-CN" altLang="en-US" sz="2000" dirty="0"/>
              <a:t>个时期，每个时期持续约 </a:t>
            </a:r>
            <a:r>
              <a:rPr lang="en-US" altLang="zh-CN" sz="2000" dirty="0"/>
              <a:t>15 </a:t>
            </a:r>
            <a:r>
              <a:rPr lang="zh-CN" altLang="en-US" sz="2000" dirty="0"/>
              <a:t>天。这一制度于汉代（公元前 </a:t>
            </a:r>
            <a:r>
              <a:rPr lang="en-US" altLang="zh-CN" sz="2000" dirty="0"/>
              <a:t>206 </a:t>
            </a:r>
            <a:r>
              <a:rPr lang="zh-CN" altLang="en-US" sz="2000" dirty="0"/>
              <a:t>年至公元 </a:t>
            </a:r>
            <a:r>
              <a:rPr lang="en-US" altLang="zh-CN" sz="2000" dirty="0"/>
              <a:t>220 </a:t>
            </a:r>
            <a:r>
              <a:rPr lang="zh-CN" altLang="en-US" sz="2000" dirty="0"/>
              <a:t>年）发展起来，深深植根于中国的文化遗产，反映了该国的农业传统以及与自然的和谐。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74338F-8422-BCE2-BF38-8341436F01CB}"/>
              </a:ext>
            </a:extLst>
          </p:cNvPr>
          <p:cNvSpPr txBox="1"/>
          <p:nvPr/>
        </p:nvSpPr>
        <p:spPr>
          <a:xfrm>
            <a:off x="6726941" y="3429000"/>
            <a:ext cx="424699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每个节气标志着一个特定的天文事件或季节变化，指导农民的种植和收获时间表，并影响传统节日、习俗和日常生活。二十四节气体现了中国人与自然和谐相处的哲学，是两千多年来中华文化的重要组成部分，被联合国教科文组织列为人类非物质文化遗产。</a:t>
            </a: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7A7DB7-BF93-996B-23E3-A2CE12E3B2D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401" y="382470"/>
            <a:ext cx="1705534" cy="12426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F5EA06D-A384-A647-5AA4-A99FEE294D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525" y="3910847"/>
            <a:ext cx="2152650" cy="2124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D607E65-BA0C-391E-F5C1-129B31CC6F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335" y="1996486"/>
            <a:ext cx="3800475" cy="1200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215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6349B8F-1C03-7A51-CD49-7B82605A73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341" y="4346223"/>
            <a:ext cx="2198520" cy="2198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72786" y="6123963"/>
            <a:ext cx="2756048" cy="616058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2206305" y="394862"/>
            <a:ext cx="8112154" cy="383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flipH="1">
            <a:off x="12146281" y="-1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1FA2EA-B1FF-6995-2853-8E90E8458F7B}"/>
              </a:ext>
            </a:extLst>
          </p:cNvPr>
          <p:cNvSpPr txBox="1"/>
          <p:nvPr/>
        </p:nvSpPr>
        <p:spPr>
          <a:xfrm>
            <a:off x="5182928" y="708858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《</a:t>
            </a:r>
            <a:r>
              <a:rPr lang="ja-JP" altLang="en-US" sz="3200" b="1" dirty="0"/>
              <a:t>相声</a:t>
            </a:r>
            <a:r>
              <a:rPr lang="en-US" altLang="zh-CN" sz="3200" b="1" dirty="0"/>
              <a:t>》</a:t>
            </a:r>
            <a:endParaRPr lang="en-US" sz="3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ABD8F4-CC94-25D5-9767-7C99029813A7}"/>
              </a:ext>
            </a:extLst>
          </p:cNvPr>
          <p:cNvSpPr txBox="1"/>
          <p:nvPr/>
        </p:nvSpPr>
        <p:spPr>
          <a:xfrm>
            <a:off x="5465057" y="7469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中国文化概况</a:t>
            </a:r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39159B-3E62-D323-009D-9660A84BEA4C}"/>
              </a:ext>
            </a:extLst>
          </p:cNvPr>
          <p:cNvSpPr txBox="1"/>
          <p:nvPr/>
        </p:nvSpPr>
        <p:spPr>
          <a:xfrm>
            <a:off x="599178" y="6151926"/>
            <a:ext cx="2485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辽宁石化职业技术学院</a:t>
            </a:r>
            <a:endParaRPr lang="en-US" b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7E970E2-7941-5319-DF7E-E249017A95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83" y="228581"/>
            <a:ext cx="1204622" cy="47683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FE32CFC-D3F3-D793-7A08-CD9606B8AAEA}"/>
              </a:ext>
            </a:extLst>
          </p:cNvPr>
          <p:cNvSpPr/>
          <p:nvPr/>
        </p:nvSpPr>
        <p:spPr>
          <a:xfrm rot="5400000" flipH="1">
            <a:off x="3039122" y="3773158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BD5A96-E61F-0868-DA79-FAAA1DCD0554}"/>
              </a:ext>
            </a:extLst>
          </p:cNvPr>
          <p:cNvSpPr txBox="1"/>
          <p:nvPr/>
        </p:nvSpPr>
        <p:spPr>
          <a:xfrm>
            <a:off x="729459" y="1674674"/>
            <a:ext cx="387071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相声或相声，是一种中国传统喜剧表演艺术，涉及两个表演者之间的对话，通常有诙谐的妙语连珠、幽默的故事和巧妙的双关语。相声的历史可以追溯到清朝（公元</a:t>
            </a:r>
            <a:r>
              <a:rPr lang="en-US" altLang="zh-CN" sz="2000" dirty="0"/>
              <a:t>1644-1912</a:t>
            </a:r>
            <a:r>
              <a:rPr lang="zh-CN" altLang="en-US" sz="2000" dirty="0"/>
              <a:t>年），几个世纪以来一直是中国文化遗产的组成部分，为人们带来娱乐和社交。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74338F-8422-BCE2-BF38-8341436F01CB}"/>
              </a:ext>
            </a:extLst>
          </p:cNvPr>
          <p:cNvSpPr txBox="1"/>
          <p:nvPr/>
        </p:nvSpPr>
        <p:spPr>
          <a:xfrm>
            <a:off x="6726941" y="3429000"/>
            <a:ext cx="42469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这种独特的艺术形式需要机智、巧妙的语言和完美的时机，使其成为中国喜剧中深受喜爱和尊重的传统。作为中国优秀文化和幽默的象征，相声不断蓬勃发展，其重要性被联合国教科文组织认定为人类非物质文化遗产。</a:t>
            </a: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F85D40-D959-66F4-2EBE-43E30CC06BA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401" y="382470"/>
            <a:ext cx="1705534" cy="12426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7FAAF42-827E-C80F-41F9-87994AEB103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547" y="4540440"/>
            <a:ext cx="2126767" cy="119497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0BFFBEE-BC97-2195-D210-102474FD23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121" y="1625118"/>
            <a:ext cx="2867025" cy="15906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6682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759EDFE-7EE6-9C55-03BA-48229BB906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341" y="4346223"/>
            <a:ext cx="2198520" cy="2198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72786" y="6123963"/>
            <a:ext cx="2756048" cy="616058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2206305" y="394862"/>
            <a:ext cx="8112154" cy="383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flipH="1">
            <a:off x="12146281" y="-1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1FA2EA-B1FF-6995-2853-8E90E8458F7B}"/>
              </a:ext>
            </a:extLst>
          </p:cNvPr>
          <p:cNvSpPr txBox="1"/>
          <p:nvPr/>
        </p:nvSpPr>
        <p:spPr>
          <a:xfrm>
            <a:off x="5182928" y="727331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《</a:t>
            </a:r>
            <a:r>
              <a:rPr lang="ja-JP" altLang="en-US" sz="3200" b="1" dirty="0"/>
              <a:t>杂技</a:t>
            </a:r>
            <a:r>
              <a:rPr lang="en-US" altLang="zh-CN" sz="3200" b="1" dirty="0"/>
              <a:t>》</a:t>
            </a:r>
            <a:endParaRPr lang="en-US" sz="3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ABD8F4-CC94-25D5-9767-7C99029813A7}"/>
              </a:ext>
            </a:extLst>
          </p:cNvPr>
          <p:cNvSpPr txBox="1"/>
          <p:nvPr/>
        </p:nvSpPr>
        <p:spPr>
          <a:xfrm>
            <a:off x="5465057" y="7469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中国文化概况</a:t>
            </a:r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39159B-3E62-D323-009D-9660A84BEA4C}"/>
              </a:ext>
            </a:extLst>
          </p:cNvPr>
          <p:cNvSpPr txBox="1"/>
          <p:nvPr/>
        </p:nvSpPr>
        <p:spPr>
          <a:xfrm>
            <a:off x="599178" y="6151926"/>
            <a:ext cx="2485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辽宁石化职业技术学院</a:t>
            </a:r>
            <a:endParaRPr lang="en-US" b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7E970E2-7941-5319-DF7E-E249017A95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83" y="228581"/>
            <a:ext cx="1204622" cy="47683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FE32CFC-D3F3-D793-7A08-CD9606B8AAEA}"/>
              </a:ext>
            </a:extLst>
          </p:cNvPr>
          <p:cNvSpPr/>
          <p:nvPr/>
        </p:nvSpPr>
        <p:spPr>
          <a:xfrm rot="5400000" flipH="1">
            <a:off x="3039122" y="3773158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BD5A96-E61F-0868-DA79-FAAA1DCD0554}"/>
              </a:ext>
            </a:extLst>
          </p:cNvPr>
          <p:cNvSpPr txBox="1"/>
          <p:nvPr/>
        </p:nvSpPr>
        <p:spPr>
          <a:xfrm>
            <a:off x="729459" y="1674674"/>
            <a:ext cx="387071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杂技或中国杂技，是一种古老的表演艺术，展示了令人难以置信的身体灵活性、力量和敏捷性。杂技的历史可以追溯到汉代（公元前</a:t>
            </a:r>
            <a:r>
              <a:rPr lang="en-US" altLang="zh-CN" sz="2000" dirty="0"/>
              <a:t>206</a:t>
            </a:r>
            <a:r>
              <a:rPr lang="zh-CN" altLang="en-US" sz="2000" dirty="0"/>
              <a:t>年至公元</a:t>
            </a:r>
            <a:r>
              <a:rPr lang="en-US" altLang="zh-CN" sz="2000" dirty="0"/>
              <a:t>220</a:t>
            </a:r>
            <a:r>
              <a:rPr lang="zh-CN" altLang="en-US" sz="2000" dirty="0"/>
              <a:t>年），它一直是中国文化遗产的一个组成部分，几个世纪以来一直为观众带来娱乐和惊喜。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74338F-8422-BCE2-BF38-8341436F01CB}"/>
              </a:ext>
            </a:extLst>
          </p:cNvPr>
          <p:cNvSpPr txBox="1"/>
          <p:nvPr/>
        </p:nvSpPr>
        <p:spPr>
          <a:xfrm>
            <a:off x="6726941" y="3196511"/>
            <a:ext cx="424699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这种传统艺术形式随着时间的推移不断发展，融合了空中特技、杂耍和柔术等各种技能。作为中国优秀文化和体力的象征，杂技不断蓬勃发展，其重要性被联合国教科文组织认定为人类非物质文化遗产。在唐代（公元 </a:t>
            </a:r>
            <a:r>
              <a:rPr lang="en-US" altLang="zh-CN" sz="2000" dirty="0"/>
              <a:t>618-907 </a:t>
            </a:r>
            <a:r>
              <a:rPr lang="zh-CN" altLang="en-US" sz="2000" dirty="0"/>
              <a:t>年），杂技达到了新的高度，成为中国戏剧和宫廷表演的主要内容，巩固了其在中国丰富文化遗产中的地位。</a:t>
            </a: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A687851-2B75-5ECE-0904-EDCCEFA51BA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401" y="382470"/>
            <a:ext cx="1705534" cy="12426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F6F31A1-BFE8-D6CB-DBEC-B731EA9ACA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286" y="1287890"/>
            <a:ext cx="2600325" cy="1762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EA49ADC-586D-2351-C44E-E21CB22A8BA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162" y="4469527"/>
            <a:ext cx="2145296" cy="1427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5425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2CCB496-E5BB-6CFC-08D7-0EF03B800F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341" y="4346223"/>
            <a:ext cx="2198520" cy="2198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72786" y="6123963"/>
            <a:ext cx="2756048" cy="616058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2206305" y="394862"/>
            <a:ext cx="8112154" cy="383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flipH="1">
            <a:off x="12146281" y="-1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1FA2EA-B1FF-6995-2853-8E90E8458F7B}"/>
              </a:ext>
            </a:extLst>
          </p:cNvPr>
          <p:cNvSpPr txBox="1"/>
          <p:nvPr/>
        </p:nvSpPr>
        <p:spPr>
          <a:xfrm>
            <a:off x="2720716" y="709246"/>
            <a:ext cx="6750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《</a:t>
            </a:r>
            <a:r>
              <a:rPr lang="zh-CN" altLang="en-US" sz="3200" b="1" dirty="0"/>
              <a:t>保护中国非物质文化遗产的倡议</a:t>
            </a:r>
            <a:r>
              <a:rPr lang="en-US" altLang="zh-CN" sz="3200" b="1" dirty="0"/>
              <a:t>》</a:t>
            </a:r>
            <a:endParaRPr lang="en-US" sz="3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ABD8F4-CC94-25D5-9767-7C99029813A7}"/>
              </a:ext>
            </a:extLst>
          </p:cNvPr>
          <p:cNvSpPr txBox="1"/>
          <p:nvPr/>
        </p:nvSpPr>
        <p:spPr>
          <a:xfrm>
            <a:off x="5465057" y="7469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中国文化概况</a:t>
            </a:r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39159B-3E62-D323-009D-9660A84BEA4C}"/>
              </a:ext>
            </a:extLst>
          </p:cNvPr>
          <p:cNvSpPr txBox="1"/>
          <p:nvPr/>
        </p:nvSpPr>
        <p:spPr>
          <a:xfrm>
            <a:off x="599178" y="6151926"/>
            <a:ext cx="2485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辽宁石化职业技术学院</a:t>
            </a:r>
            <a:endParaRPr lang="en-US" b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7E970E2-7941-5319-DF7E-E249017A95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83" y="228581"/>
            <a:ext cx="1204622" cy="47683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FE32CFC-D3F3-D793-7A08-CD9606B8AAEA}"/>
              </a:ext>
            </a:extLst>
          </p:cNvPr>
          <p:cNvSpPr/>
          <p:nvPr/>
        </p:nvSpPr>
        <p:spPr>
          <a:xfrm rot="5400000" flipH="1">
            <a:off x="3039122" y="3773158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BD5A96-E61F-0868-DA79-FAAA1DCD0554}"/>
              </a:ext>
            </a:extLst>
          </p:cNvPr>
          <p:cNvSpPr txBox="1"/>
          <p:nvPr/>
        </p:nvSpPr>
        <p:spPr>
          <a:xfrm>
            <a:off x="622402" y="1484736"/>
            <a:ext cx="70733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/>
              <a:t>中国于</a:t>
            </a:r>
            <a:r>
              <a:rPr lang="en-US" altLang="zh-CN" sz="2400" dirty="0"/>
              <a:t>2004</a:t>
            </a:r>
            <a:r>
              <a:rPr lang="zh-CN" altLang="en-US" sz="2400" dirty="0"/>
              <a:t>年批准了联合国教科文组织</a:t>
            </a:r>
            <a:r>
              <a:rPr lang="en-US" altLang="zh-CN" sz="2400" dirty="0"/>
              <a:t>《</a:t>
            </a:r>
            <a:r>
              <a:rPr lang="zh-CN" altLang="en-US" sz="2400" dirty="0"/>
              <a:t>保护非物质文化遗产公约</a:t>
            </a:r>
            <a:r>
              <a:rPr lang="en-US" altLang="zh-CN" sz="2400" dirty="0"/>
              <a:t>》</a:t>
            </a:r>
            <a:r>
              <a:rPr lang="zh-CN" altLang="en-US" sz="2400" dirty="0"/>
              <a:t>，并于</a:t>
            </a:r>
            <a:r>
              <a:rPr lang="en-US" altLang="zh-CN" sz="2400" dirty="0"/>
              <a:t>2005</a:t>
            </a:r>
            <a:r>
              <a:rPr lang="zh-CN" altLang="en-US" sz="2400" dirty="0"/>
              <a:t>年成立部级联席会议办公室，负责审批和协调中国非物质文化遗产保护项目。中国还建立了专门的非物质文化遗产知识产权保护制度。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74338F-8422-BCE2-BF38-8341436F01CB}"/>
              </a:ext>
            </a:extLst>
          </p:cNvPr>
          <p:cNvSpPr txBox="1"/>
          <p:nvPr/>
        </p:nvSpPr>
        <p:spPr>
          <a:xfrm>
            <a:off x="5000014" y="4148508"/>
            <a:ext cx="67177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/>
              <a:t>中国于</a:t>
            </a:r>
            <a:r>
              <a:rPr lang="en-US" altLang="zh-CN" sz="2400" dirty="0"/>
              <a:t>2004</a:t>
            </a:r>
            <a:r>
              <a:rPr lang="zh-CN" altLang="en-US" sz="2400" dirty="0"/>
              <a:t>年批准了联合国教科文组织</a:t>
            </a:r>
            <a:r>
              <a:rPr lang="en-US" altLang="zh-CN" sz="2400" dirty="0"/>
              <a:t>《</a:t>
            </a:r>
            <a:r>
              <a:rPr lang="zh-CN" altLang="en-US" sz="2400" dirty="0"/>
              <a:t>保护非物质文化遗产公约</a:t>
            </a:r>
            <a:r>
              <a:rPr lang="en-US" altLang="zh-CN" sz="2400" dirty="0"/>
              <a:t>》</a:t>
            </a:r>
            <a:r>
              <a:rPr lang="zh-CN" altLang="en-US" sz="2400" dirty="0"/>
              <a:t>，并于</a:t>
            </a:r>
            <a:r>
              <a:rPr lang="en-US" altLang="zh-CN" sz="2400" dirty="0"/>
              <a:t>2005</a:t>
            </a:r>
            <a:r>
              <a:rPr lang="zh-CN" altLang="en-US" sz="2400" dirty="0"/>
              <a:t>年成立部级联席会议办公室，负责审批和协调中国非物质文化遗产保护项目。中国还建立了专门的非物质文化遗产知识产权保护制度。</a:t>
            </a:r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FCC1FE4-8EC7-9D2B-D03A-168D8A1E028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401" y="382470"/>
            <a:ext cx="1705534" cy="12426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9B719BF-207A-5F5A-D3EA-AAB525694B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816" y="1570018"/>
            <a:ext cx="1379590" cy="137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91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75D5F30-8B86-4A59-CD60-D90944C3A0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341" y="4346223"/>
            <a:ext cx="2198520" cy="2198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72786" y="6123963"/>
            <a:ext cx="2756048" cy="616058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2206305" y="394862"/>
            <a:ext cx="8112154" cy="383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flipH="1">
            <a:off x="12146281" y="-1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ABD8F4-CC94-25D5-9767-7C99029813A7}"/>
              </a:ext>
            </a:extLst>
          </p:cNvPr>
          <p:cNvSpPr txBox="1"/>
          <p:nvPr/>
        </p:nvSpPr>
        <p:spPr>
          <a:xfrm>
            <a:off x="5465057" y="7469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中国文化概况</a:t>
            </a:r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39159B-3E62-D323-009D-9660A84BEA4C}"/>
              </a:ext>
            </a:extLst>
          </p:cNvPr>
          <p:cNvSpPr txBox="1"/>
          <p:nvPr/>
        </p:nvSpPr>
        <p:spPr>
          <a:xfrm>
            <a:off x="599178" y="6151926"/>
            <a:ext cx="2485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辽宁石化职业技术学院</a:t>
            </a:r>
            <a:endParaRPr lang="en-US" b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7E970E2-7941-5319-DF7E-E249017A95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83" y="228581"/>
            <a:ext cx="1204622" cy="47683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FE32CFC-D3F3-D793-7A08-CD9606B8AAEA}"/>
              </a:ext>
            </a:extLst>
          </p:cNvPr>
          <p:cNvSpPr/>
          <p:nvPr/>
        </p:nvSpPr>
        <p:spPr>
          <a:xfrm rot="5400000" flipH="1">
            <a:off x="3039122" y="3773158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8C8EFF8-247F-FEBF-4277-3B6EA856EE4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401" y="382470"/>
            <a:ext cx="1705534" cy="1242648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92B6ACA3-33FD-DB07-C93B-EC31F930C3E6}"/>
              </a:ext>
            </a:extLst>
          </p:cNvPr>
          <p:cNvGrpSpPr/>
          <p:nvPr/>
        </p:nvGrpSpPr>
        <p:grpSpPr>
          <a:xfrm>
            <a:off x="3994726" y="1912373"/>
            <a:ext cx="4202545" cy="3319224"/>
            <a:chOff x="3994726" y="2321004"/>
            <a:chExt cx="4202545" cy="331922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A8A0E8D-0B51-DDF6-7026-AFFFF821C104}"/>
                </a:ext>
              </a:extLst>
            </p:cNvPr>
            <p:cNvSpPr txBox="1"/>
            <p:nvPr/>
          </p:nvSpPr>
          <p:spPr>
            <a:xfrm>
              <a:off x="3994726" y="2321004"/>
              <a:ext cx="4202545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6600" b="1" dirty="0"/>
                <a:t>感谢聆听</a:t>
              </a:r>
              <a:endParaRPr lang="en-US" sz="6600" b="1" dirty="0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CBADC15-C73F-693D-4E37-DCAFB209A85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080"/>
            <a:stretch/>
          </p:blipFill>
          <p:spPr>
            <a:xfrm>
              <a:off x="5014910" y="3696537"/>
              <a:ext cx="2162175" cy="19436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8578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322AD80-78D8-67D0-E6F7-F36C3DAF57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341" y="4346223"/>
            <a:ext cx="2198520" cy="2198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72786" y="6123963"/>
            <a:ext cx="2756048" cy="616058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2206305" y="394862"/>
            <a:ext cx="8112154" cy="383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flipH="1">
            <a:off x="12146281" y="-1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1FA2EA-B1FF-6995-2853-8E90E8458F7B}"/>
              </a:ext>
            </a:extLst>
          </p:cNvPr>
          <p:cNvSpPr txBox="1"/>
          <p:nvPr/>
        </p:nvSpPr>
        <p:spPr>
          <a:xfrm>
            <a:off x="5562510" y="1251637"/>
            <a:ext cx="13997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/>
              <a:t>第 </a:t>
            </a:r>
            <a:r>
              <a:rPr lang="en-US" altLang="ja-JP" sz="3200" b="1" dirty="0"/>
              <a:t>1 </a:t>
            </a:r>
            <a:r>
              <a:rPr lang="ja-JP" altLang="en-US" sz="3200" b="1" dirty="0"/>
              <a:t>组</a:t>
            </a:r>
            <a:endParaRPr lang="en-US" sz="3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AC0134-9A0C-D0B4-6203-67685BC0E7EC}"/>
              </a:ext>
            </a:extLst>
          </p:cNvPr>
          <p:cNvSpPr txBox="1"/>
          <p:nvPr/>
        </p:nvSpPr>
        <p:spPr>
          <a:xfrm>
            <a:off x="2115254" y="2203000"/>
            <a:ext cx="128112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rgbClr val="FF0000"/>
                </a:solidFill>
              </a:rPr>
              <a:t>成员名单</a:t>
            </a:r>
            <a:r>
              <a:rPr lang="en-US" altLang="ja-JP" sz="2000" b="1" dirty="0">
                <a:solidFill>
                  <a:srgbClr val="FF0000"/>
                </a:solidFill>
              </a:rPr>
              <a:t>:</a:t>
            </a:r>
            <a:endParaRPr lang="ja-JP" altLang="en-US" sz="20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FD42787-C1BE-E3CD-DB75-7A3D019B7B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179773"/>
              </p:ext>
            </p:extLst>
          </p:nvPr>
        </p:nvGraphicFramePr>
        <p:xfrm>
          <a:off x="2206305" y="2798544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21444214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70217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ja-JP" altLang="en-US" dirty="0">
                          <a:solidFill>
                            <a:schemeClr val="tx1"/>
                          </a:solidFill>
                        </a:rPr>
                        <a:t>姓名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>
                          <a:solidFill>
                            <a:schemeClr val="tx1"/>
                          </a:solidFill>
                        </a:rPr>
                        <a:t>注册号码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2363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800" dirty="0"/>
                        <a:t>郑威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202408011027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8989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800" dirty="0"/>
                        <a:t>哈米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202408011018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2960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800" dirty="0"/>
                        <a:t>纳维德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202408011019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858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800" dirty="0"/>
                        <a:t>马博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202408011028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389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800" dirty="0"/>
                        <a:t>莫利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202408011044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551511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1ABD8F4-CC94-25D5-9767-7C99029813A7}"/>
              </a:ext>
            </a:extLst>
          </p:cNvPr>
          <p:cNvSpPr txBox="1"/>
          <p:nvPr/>
        </p:nvSpPr>
        <p:spPr>
          <a:xfrm>
            <a:off x="5465057" y="7469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中国文化概况</a:t>
            </a:r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39159B-3E62-D323-009D-9660A84BEA4C}"/>
              </a:ext>
            </a:extLst>
          </p:cNvPr>
          <p:cNvSpPr txBox="1"/>
          <p:nvPr/>
        </p:nvSpPr>
        <p:spPr>
          <a:xfrm>
            <a:off x="599178" y="6151926"/>
            <a:ext cx="2485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辽宁石化职业技术学院</a:t>
            </a:r>
            <a:endParaRPr lang="en-US" b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7E970E2-7941-5319-DF7E-E249017A95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83" y="228581"/>
            <a:ext cx="1204622" cy="47683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FE32CFC-D3F3-D793-7A08-CD9606B8AAEA}"/>
              </a:ext>
            </a:extLst>
          </p:cNvPr>
          <p:cNvSpPr/>
          <p:nvPr/>
        </p:nvSpPr>
        <p:spPr>
          <a:xfrm rot="5400000" flipH="1">
            <a:off x="3039122" y="3773158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10DAF26-1257-48EC-EAEA-15D22A08D58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401" y="382470"/>
            <a:ext cx="1705534" cy="124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77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FDEC90F-1946-5BBC-DA23-D21C91C809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341" y="4346223"/>
            <a:ext cx="2198520" cy="2198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72786" y="6123963"/>
            <a:ext cx="2756048" cy="616058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2206305" y="394862"/>
            <a:ext cx="8112154" cy="383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flipH="1">
            <a:off x="12146281" y="-1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1FA2EA-B1FF-6995-2853-8E90E8458F7B}"/>
              </a:ext>
            </a:extLst>
          </p:cNvPr>
          <p:cNvSpPr txBox="1"/>
          <p:nvPr/>
        </p:nvSpPr>
        <p:spPr>
          <a:xfrm>
            <a:off x="5593298" y="1077668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/>
              <a:t>定义</a:t>
            </a:r>
            <a:endParaRPr lang="en-US" sz="3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ABD8F4-CC94-25D5-9767-7C99029813A7}"/>
              </a:ext>
            </a:extLst>
          </p:cNvPr>
          <p:cNvSpPr txBox="1"/>
          <p:nvPr/>
        </p:nvSpPr>
        <p:spPr>
          <a:xfrm>
            <a:off x="5465057" y="7469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中国文化概况</a:t>
            </a:r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39159B-3E62-D323-009D-9660A84BEA4C}"/>
              </a:ext>
            </a:extLst>
          </p:cNvPr>
          <p:cNvSpPr txBox="1"/>
          <p:nvPr/>
        </p:nvSpPr>
        <p:spPr>
          <a:xfrm>
            <a:off x="599178" y="6151926"/>
            <a:ext cx="2485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辽宁石化职业技术学院</a:t>
            </a:r>
            <a:endParaRPr lang="en-US" b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7E970E2-7941-5319-DF7E-E249017A95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83" y="228581"/>
            <a:ext cx="1204622" cy="47683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FE32CFC-D3F3-D793-7A08-CD9606B8AAEA}"/>
              </a:ext>
            </a:extLst>
          </p:cNvPr>
          <p:cNvSpPr/>
          <p:nvPr/>
        </p:nvSpPr>
        <p:spPr>
          <a:xfrm rot="5400000" flipH="1">
            <a:off x="3039122" y="3773158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A9AD08-4F44-8A45-D41A-AC4074774188}"/>
              </a:ext>
            </a:extLst>
          </p:cNvPr>
          <p:cNvSpPr txBox="1"/>
          <p:nvPr/>
        </p:nvSpPr>
        <p:spPr>
          <a:xfrm>
            <a:off x="2094048" y="1868438"/>
            <a:ext cx="80039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/>
              <a:t>社区认定的</a:t>
            </a:r>
            <a:r>
              <a:rPr lang="zh-CN" altLang="en-US" sz="3600" dirty="0">
                <a:solidFill>
                  <a:srgbClr val="FF0000"/>
                </a:solidFill>
              </a:rPr>
              <a:t>习俗</a:t>
            </a:r>
            <a:r>
              <a:rPr lang="zh-CN" altLang="en-US" sz="3600" dirty="0"/>
              <a:t>、</a:t>
            </a:r>
            <a:r>
              <a:rPr lang="zh-CN" altLang="en-US" sz="3600" dirty="0">
                <a:solidFill>
                  <a:srgbClr val="FF0000"/>
                </a:solidFill>
              </a:rPr>
              <a:t>表征</a:t>
            </a:r>
            <a:r>
              <a:rPr lang="zh-CN" altLang="en-US" sz="3600" dirty="0"/>
              <a:t>、</a:t>
            </a:r>
            <a:r>
              <a:rPr lang="zh-CN" altLang="en-US" sz="3600" dirty="0">
                <a:solidFill>
                  <a:srgbClr val="FF0000"/>
                </a:solidFill>
              </a:rPr>
              <a:t>表演</a:t>
            </a:r>
            <a:r>
              <a:rPr lang="zh-CN" altLang="en-US" sz="3600" dirty="0"/>
              <a:t>、</a:t>
            </a:r>
            <a:r>
              <a:rPr lang="zh-CN" altLang="en-US" sz="3600" dirty="0">
                <a:solidFill>
                  <a:srgbClr val="FF0000"/>
                </a:solidFill>
              </a:rPr>
              <a:t>知识和技能</a:t>
            </a:r>
            <a:r>
              <a:rPr lang="zh-CN" altLang="en-US" sz="3600" dirty="0"/>
              <a:t>，是文化遗产的一部分，代代相传，社区和团体不断创造和发展。</a:t>
            </a:r>
            <a:endParaRPr lang="en-US" sz="3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0ABF9D6-153C-0F50-148E-8921293A0E4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401" y="382470"/>
            <a:ext cx="1705534" cy="12426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E4F3ADE-6E4B-2236-0882-3D2CE912AC03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07"/>
          <a:stretch/>
        </p:blipFill>
        <p:spPr>
          <a:xfrm>
            <a:off x="6381668" y="4024073"/>
            <a:ext cx="2628760" cy="17543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04FA55D-9054-E22D-0807-E739D10158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855" y="3978174"/>
            <a:ext cx="2543175" cy="1800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4628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17055FD-EC80-EFDE-44F5-F5613237BE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341" y="4346223"/>
            <a:ext cx="2198520" cy="2198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72786" y="6123963"/>
            <a:ext cx="2756048" cy="616058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2206305" y="394862"/>
            <a:ext cx="8112154" cy="383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flipH="1">
            <a:off x="12146281" y="-1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1FA2EA-B1FF-6995-2853-8E90E8458F7B}"/>
              </a:ext>
            </a:extLst>
          </p:cNvPr>
          <p:cNvSpPr txBox="1"/>
          <p:nvPr/>
        </p:nvSpPr>
        <p:spPr>
          <a:xfrm>
            <a:off x="4362191" y="798162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《</a:t>
            </a:r>
            <a:r>
              <a:rPr lang="zh-CN" altLang="en-US" sz="3200" b="1" dirty="0"/>
              <a:t>格萨尔王史诗</a:t>
            </a:r>
            <a:r>
              <a:rPr lang="en-US" altLang="zh-CN" sz="3200" b="1" dirty="0"/>
              <a:t>》</a:t>
            </a:r>
            <a:endParaRPr lang="en-US" sz="3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ABD8F4-CC94-25D5-9767-7C99029813A7}"/>
              </a:ext>
            </a:extLst>
          </p:cNvPr>
          <p:cNvSpPr txBox="1"/>
          <p:nvPr/>
        </p:nvSpPr>
        <p:spPr>
          <a:xfrm>
            <a:off x="5465057" y="7469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中国文化概况</a:t>
            </a:r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39159B-3E62-D323-009D-9660A84BEA4C}"/>
              </a:ext>
            </a:extLst>
          </p:cNvPr>
          <p:cNvSpPr txBox="1"/>
          <p:nvPr/>
        </p:nvSpPr>
        <p:spPr>
          <a:xfrm>
            <a:off x="599178" y="6151926"/>
            <a:ext cx="2485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辽宁石化职业技术学院</a:t>
            </a:r>
            <a:endParaRPr lang="en-US" b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7E970E2-7941-5319-DF7E-E249017A95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83" y="228581"/>
            <a:ext cx="1204622" cy="47683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FE32CFC-D3F3-D793-7A08-CD9606B8AAEA}"/>
              </a:ext>
            </a:extLst>
          </p:cNvPr>
          <p:cNvSpPr/>
          <p:nvPr/>
        </p:nvSpPr>
        <p:spPr>
          <a:xfrm rot="5400000" flipH="1">
            <a:off x="3039122" y="3773158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BD5A96-E61F-0868-DA79-FAAA1DCD0554}"/>
              </a:ext>
            </a:extLst>
          </p:cNvPr>
          <p:cNvSpPr txBox="1"/>
          <p:nvPr/>
        </p:nvSpPr>
        <p:spPr>
          <a:xfrm>
            <a:off x="729459" y="1674674"/>
            <a:ext cx="387071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《</a:t>
            </a:r>
            <a:r>
              <a:rPr lang="zh-CN" altLang="en-US" sz="2000" dirty="0"/>
              <a:t>格萨尔王史诗</a:t>
            </a:r>
            <a:r>
              <a:rPr lang="en-US" altLang="zh-CN" sz="2000" dirty="0"/>
              <a:t>》</a:t>
            </a:r>
            <a:r>
              <a:rPr lang="zh-CN" altLang="en-US" sz="2000" dirty="0"/>
              <a:t>是一部备受尊崇的藏族史诗，其历史可以追溯到 </a:t>
            </a:r>
            <a:r>
              <a:rPr lang="en-US" altLang="zh-CN" sz="2000" dirty="0"/>
              <a:t>12 </a:t>
            </a:r>
            <a:r>
              <a:rPr lang="zh-CN" altLang="en-US" sz="2000" dirty="0"/>
              <a:t>世纪蒙古领导的元朝统治时期。这部史诗是西藏文化遗产的珍贵基石，记录了神秘的灵国的英雄统治者格萨尔王的传奇一生和征服。作为一种文化标志，它体现了藏族的价值观、信仰和历史，其故事和人物深深植根于藏族文化中。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74338F-8422-BCE2-BF38-8341436F01CB}"/>
              </a:ext>
            </a:extLst>
          </p:cNvPr>
          <p:cNvSpPr txBox="1"/>
          <p:nvPr/>
        </p:nvSpPr>
        <p:spPr>
          <a:xfrm>
            <a:off x="6726941" y="3505293"/>
            <a:ext cx="42469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史诗歌手，被称为格萨尔吟游诗人，在世代传承和分享史诗的过程中发挥了至关重要的作用，他们利用非凡的记忆力和即兴表演技巧来朗诵和表演史诗，使传统得以延续，并激励了新一代。 </a:t>
            </a:r>
            <a:r>
              <a:rPr lang="en-US" altLang="zh-CN" sz="2000" dirty="0"/>
              <a:t>《</a:t>
            </a:r>
            <a:r>
              <a:rPr lang="zh-CN" altLang="en-US" sz="2000" dirty="0"/>
              <a:t>格萨尔王史诗</a:t>
            </a:r>
            <a:r>
              <a:rPr lang="en-US" altLang="zh-CN" sz="2000" dirty="0"/>
              <a:t>》</a:t>
            </a:r>
            <a:r>
              <a:rPr lang="zh-CN" altLang="en-US" sz="2000" dirty="0"/>
              <a:t>仍然是西藏文化和身份的证明，其保存对于了解该地区丰富的文化遗产至关重要。</a:t>
            </a: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2C8CE-21FD-6D30-1F01-1C36C651616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401" y="382470"/>
            <a:ext cx="1705534" cy="12426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F500E03-1E39-2D45-4C1E-F1090885EA6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221" y="1624965"/>
            <a:ext cx="2790825" cy="1638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E525D1F-B735-9E3F-2679-4A015DB5EC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596" y="4828452"/>
            <a:ext cx="1923595" cy="10772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8009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1347142-5981-D39E-EB45-A5B4973291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341" y="4346223"/>
            <a:ext cx="2198520" cy="2198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72786" y="6123963"/>
            <a:ext cx="2756048" cy="616058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2206305" y="394862"/>
            <a:ext cx="8112154" cy="383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flipH="1">
            <a:off x="12146281" y="-1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1FA2EA-B1FF-6995-2853-8E90E8458F7B}"/>
              </a:ext>
            </a:extLst>
          </p:cNvPr>
          <p:cNvSpPr txBox="1"/>
          <p:nvPr/>
        </p:nvSpPr>
        <p:spPr>
          <a:xfrm>
            <a:off x="5182928" y="724271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《</a:t>
            </a:r>
            <a:r>
              <a:rPr lang="ja-JP" altLang="en-US" sz="3200" b="1" dirty="0"/>
              <a:t>古琴</a:t>
            </a:r>
            <a:r>
              <a:rPr lang="en-US" altLang="zh-CN" sz="3200" b="1" dirty="0"/>
              <a:t>》</a:t>
            </a:r>
            <a:endParaRPr lang="en-US" sz="3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ABD8F4-CC94-25D5-9767-7C99029813A7}"/>
              </a:ext>
            </a:extLst>
          </p:cNvPr>
          <p:cNvSpPr txBox="1"/>
          <p:nvPr/>
        </p:nvSpPr>
        <p:spPr>
          <a:xfrm>
            <a:off x="5465057" y="7469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中国文化概况</a:t>
            </a:r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39159B-3E62-D323-009D-9660A84BEA4C}"/>
              </a:ext>
            </a:extLst>
          </p:cNvPr>
          <p:cNvSpPr txBox="1"/>
          <p:nvPr/>
        </p:nvSpPr>
        <p:spPr>
          <a:xfrm>
            <a:off x="599178" y="6151926"/>
            <a:ext cx="2485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辽宁石化职业技术学院</a:t>
            </a:r>
            <a:endParaRPr lang="en-US" b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7E970E2-7941-5319-DF7E-E249017A95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83" y="228581"/>
            <a:ext cx="1204622" cy="47683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FE32CFC-D3F3-D793-7A08-CD9606B8AAEA}"/>
              </a:ext>
            </a:extLst>
          </p:cNvPr>
          <p:cNvSpPr/>
          <p:nvPr/>
        </p:nvSpPr>
        <p:spPr>
          <a:xfrm rot="5400000" flipH="1">
            <a:off x="3039122" y="3773158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BD5A96-E61F-0868-DA79-FAAA1DCD0554}"/>
              </a:ext>
            </a:extLst>
          </p:cNvPr>
          <p:cNvSpPr txBox="1"/>
          <p:nvPr/>
        </p:nvSpPr>
        <p:spPr>
          <a:xfrm>
            <a:off x="729459" y="1674674"/>
            <a:ext cx="38707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古琴是一种古老的中国古筝，</a:t>
            </a:r>
            <a:r>
              <a:rPr lang="en-US" altLang="zh-CN" sz="2000" dirty="0"/>
              <a:t>3000 </a:t>
            </a:r>
            <a:r>
              <a:rPr lang="zh-CN" altLang="en-US" sz="2000" dirty="0"/>
              <a:t>多年来一直是中国文化遗产的基石，其历史可以追溯到周朝（公元前 </a:t>
            </a:r>
            <a:r>
              <a:rPr lang="en-US" altLang="zh-CN" sz="2000" dirty="0"/>
              <a:t>1046-256 </a:t>
            </a:r>
            <a:r>
              <a:rPr lang="zh-CN" altLang="en-US" sz="2000" dirty="0"/>
              <a:t>年）。这种受人尊敬的乐器是中国文化的象征，体现了中国的哲学、文学和音乐传统。古琴以其丰富的历史和意义，一直受到中国历史上学者、诗人和音乐家的珍视，其中包括著名诗人和政治家屈原（公元前</a:t>
            </a:r>
            <a:r>
              <a:rPr lang="en-US" altLang="zh-CN" sz="2000" dirty="0"/>
              <a:t>339-278</a:t>
            </a:r>
            <a:r>
              <a:rPr lang="zh-CN" altLang="en-US" sz="2000" dirty="0"/>
              <a:t>年）。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74338F-8422-BCE2-BF38-8341436F01CB}"/>
              </a:ext>
            </a:extLst>
          </p:cNvPr>
          <p:cNvSpPr txBox="1"/>
          <p:nvPr/>
        </p:nvSpPr>
        <p:spPr>
          <a:xfrm>
            <a:off x="6726941" y="3505293"/>
            <a:ext cx="42469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作为一种文化标志，古琴代表了中国艺术、智慧和精神的精髓，其保存对于了解中国丰富的文化遗产至关重要，特别是在唐代（公元 </a:t>
            </a:r>
            <a:r>
              <a:rPr lang="en-US" altLang="zh-CN" sz="2000" dirty="0"/>
              <a:t>618-907 </a:t>
            </a:r>
            <a:r>
              <a:rPr lang="zh-CN" altLang="en-US" sz="2000" dirty="0"/>
              <a:t>年），古琴达到了黄金时代。</a:t>
            </a: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7FD183-20D3-D20E-E499-235C99BC42E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401" y="382470"/>
            <a:ext cx="1705534" cy="12426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7A49082-024E-7BF7-BF9A-2B6B53AC0E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836" y="5175116"/>
            <a:ext cx="1993680" cy="9013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8E6AD23-97F1-7352-D294-1EC69DDF8C9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1350" y="1674674"/>
            <a:ext cx="2857500" cy="16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978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970F4DE-F904-7DE3-CAA4-D41FA50DD8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341" y="4346223"/>
            <a:ext cx="2198520" cy="2198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72786" y="6123963"/>
            <a:ext cx="2756048" cy="616058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2206305" y="394862"/>
            <a:ext cx="8112154" cy="383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flipH="1">
            <a:off x="12146281" y="-1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1FA2EA-B1FF-6995-2853-8E90E8458F7B}"/>
              </a:ext>
            </a:extLst>
          </p:cNvPr>
          <p:cNvSpPr txBox="1"/>
          <p:nvPr/>
        </p:nvSpPr>
        <p:spPr>
          <a:xfrm>
            <a:off x="4362191" y="724271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《</a:t>
            </a:r>
            <a:r>
              <a:rPr lang="zh-CN" altLang="en-US" sz="3200" b="1" dirty="0"/>
              <a:t>朝鲜族农乐舞</a:t>
            </a:r>
            <a:r>
              <a:rPr lang="en-US" altLang="zh-CN" sz="3200" b="1" dirty="0"/>
              <a:t>》</a:t>
            </a:r>
            <a:endParaRPr lang="en-US" sz="3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ABD8F4-CC94-25D5-9767-7C99029813A7}"/>
              </a:ext>
            </a:extLst>
          </p:cNvPr>
          <p:cNvSpPr txBox="1"/>
          <p:nvPr/>
        </p:nvSpPr>
        <p:spPr>
          <a:xfrm>
            <a:off x="5465057" y="7469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中国文化概况</a:t>
            </a:r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39159B-3E62-D323-009D-9660A84BEA4C}"/>
              </a:ext>
            </a:extLst>
          </p:cNvPr>
          <p:cNvSpPr txBox="1"/>
          <p:nvPr/>
        </p:nvSpPr>
        <p:spPr>
          <a:xfrm>
            <a:off x="599178" y="6151926"/>
            <a:ext cx="2485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辽宁石化职业技术学院</a:t>
            </a:r>
            <a:endParaRPr lang="en-US" b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7E970E2-7941-5319-DF7E-E249017A95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83" y="228581"/>
            <a:ext cx="1204622" cy="47683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FE32CFC-D3F3-D793-7A08-CD9606B8AAEA}"/>
              </a:ext>
            </a:extLst>
          </p:cNvPr>
          <p:cNvSpPr/>
          <p:nvPr/>
        </p:nvSpPr>
        <p:spPr>
          <a:xfrm rot="5400000" flipH="1">
            <a:off x="3039122" y="3773158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BD5A96-E61F-0868-DA79-FAAA1DCD0554}"/>
              </a:ext>
            </a:extLst>
          </p:cNvPr>
          <p:cNvSpPr txBox="1"/>
          <p:nvPr/>
        </p:nvSpPr>
        <p:spPr>
          <a:xfrm>
            <a:off x="729459" y="1674674"/>
            <a:ext cx="38707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中国朝鲜族农民舞是一种传统民间舞蹈，数百年来一直是中国朝鲜族文化遗产的重要组成部分。这种活泼的舞蹈起源于元朝（公元 </a:t>
            </a:r>
            <a:r>
              <a:rPr lang="en-US" altLang="zh-CN" sz="2000" dirty="0"/>
              <a:t>1271-1368 </a:t>
            </a:r>
            <a:r>
              <a:rPr lang="zh-CN" altLang="en-US" sz="2000" dirty="0"/>
              <a:t>年），代代相传，展示了朝鲜族丰富的文化传统和农业遗产。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74338F-8422-BCE2-BF38-8341436F01CB}"/>
              </a:ext>
            </a:extLst>
          </p:cNvPr>
          <p:cNvSpPr txBox="1"/>
          <p:nvPr/>
        </p:nvSpPr>
        <p:spPr>
          <a:xfrm>
            <a:off x="6726941" y="3505293"/>
            <a:ext cx="42469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农民舞以其充满活力的音乐、复杂的步法和色彩缤纷的服装，成为韩国身份和文化表达的象征，反映了该社区的历史、习俗和价值观。作为重要的非物质文化遗产，它在促进文化多样性和交流方面持续发挥着重要作用，并被中国政府认定为国家级非物质文化遗产项目。</a:t>
            </a: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9E2D43-9EF4-9C30-DD48-29B6C458F07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401" y="382470"/>
            <a:ext cx="1705534" cy="12426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88B6A27-9127-1294-0C7B-4DCD540D8E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062" y="3966781"/>
            <a:ext cx="2466975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832F63F-36EA-376B-256F-69391DAF453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516" y="1566015"/>
            <a:ext cx="2638425" cy="17335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5434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BCD5898-E4C2-5F54-8BE3-0216B35F3F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341" y="4346223"/>
            <a:ext cx="2198520" cy="2198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72786" y="6123963"/>
            <a:ext cx="2756048" cy="616058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2206305" y="394862"/>
            <a:ext cx="8112154" cy="383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flipH="1">
            <a:off x="12146281" y="-1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1FA2EA-B1FF-6995-2853-8E90E8458F7B}"/>
              </a:ext>
            </a:extLst>
          </p:cNvPr>
          <p:cNvSpPr txBox="1"/>
          <p:nvPr/>
        </p:nvSpPr>
        <p:spPr>
          <a:xfrm>
            <a:off x="4977744" y="724271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《</a:t>
            </a:r>
            <a:r>
              <a:rPr lang="ja-JP" altLang="en-US" sz="3200" b="1" dirty="0"/>
              <a:t>皮影戏</a:t>
            </a:r>
            <a:r>
              <a:rPr lang="en-US" altLang="zh-CN" sz="3200" b="1" dirty="0"/>
              <a:t>》</a:t>
            </a:r>
            <a:endParaRPr lang="en-US" sz="3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ABD8F4-CC94-25D5-9767-7C99029813A7}"/>
              </a:ext>
            </a:extLst>
          </p:cNvPr>
          <p:cNvSpPr txBox="1"/>
          <p:nvPr/>
        </p:nvSpPr>
        <p:spPr>
          <a:xfrm>
            <a:off x="5465057" y="7469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中国文化概况</a:t>
            </a:r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39159B-3E62-D323-009D-9660A84BEA4C}"/>
              </a:ext>
            </a:extLst>
          </p:cNvPr>
          <p:cNvSpPr txBox="1"/>
          <p:nvPr/>
        </p:nvSpPr>
        <p:spPr>
          <a:xfrm>
            <a:off x="599178" y="6151926"/>
            <a:ext cx="2485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辽宁石化职业技术学院</a:t>
            </a:r>
            <a:endParaRPr lang="en-US" b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7E970E2-7941-5319-DF7E-E249017A95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83" y="228581"/>
            <a:ext cx="1204622" cy="47683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FE32CFC-D3F3-D793-7A08-CD9606B8AAEA}"/>
              </a:ext>
            </a:extLst>
          </p:cNvPr>
          <p:cNvSpPr/>
          <p:nvPr/>
        </p:nvSpPr>
        <p:spPr>
          <a:xfrm rot="5400000" flipH="1">
            <a:off x="3039122" y="3773158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BD5A96-E61F-0868-DA79-FAAA1DCD0554}"/>
              </a:ext>
            </a:extLst>
          </p:cNvPr>
          <p:cNvSpPr txBox="1"/>
          <p:nvPr/>
        </p:nvSpPr>
        <p:spPr>
          <a:xfrm>
            <a:off x="729459" y="1674674"/>
            <a:ext cx="387071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皮影戏或称中国皮影戏，是中国文化遗产的珍贵组成部分，已有 </a:t>
            </a:r>
            <a:r>
              <a:rPr lang="en-US" altLang="zh-CN" sz="2000" dirty="0"/>
              <a:t>2000 </a:t>
            </a:r>
            <a:r>
              <a:rPr lang="zh-CN" altLang="en-US" sz="2000" dirty="0"/>
              <a:t>多年的历史，其历史可以追溯到汉朝（公元前 </a:t>
            </a:r>
            <a:r>
              <a:rPr lang="en-US" altLang="zh-CN" sz="2000" dirty="0"/>
              <a:t>206 </a:t>
            </a:r>
            <a:r>
              <a:rPr lang="zh-CN" altLang="en-US" sz="2000" dirty="0"/>
              <a:t>年至公元 </a:t>
            </a:r>
            <a:r>
              <a:rPr lang="en-US" altLang="zh-CN" sz="2000" dirty="0"/>
              <a:t>220 </a:t>
            </a:r>
            <a:r>
              <a:rPr lang="zh-CN" altLang="en-US" sz="2000" dirty="0"/>
              <a:t>年）。这种古老的艺术形式使用精心设计的皮革木偶，在音乐和旁白的陪伴下重述经典故事、神话和传说。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74338F-8422-BCE2-BF38-8341436F01CB}"/>
              </a:ext>
            </a:extLst>
          </p:cNvPr>
          <p:cNvSpPr txBox="1"/>
          <p:nvPr/>
        </p:nvSpPr>
        <p:spPr>
          <a:xfrm>
            <a:off x="6726941" y="3429000"/>
            <a:ext cx="424699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作为中国传统戏剧的一个重要组成部分，皮影戏一直是一种流行的娱乐和讲故事的形式，在清朝（公元</a:t>
            </a:r>
            <a:r>
              <a:rPr lang="en-US" altLang="zh-CN" sz="2000" dirty="0"/>
              <a:t>1644-1912</a:t>
            </a:r>
            <a:r>
              <a:rPr lang="zh-CN" altLang="en-US" sz="2000" dirty="0"/>
              <a:t>年）期间达到了黄金时期。皮影戏以其丰富的文化内涵，被联合国教科文组织认定为人类非物质遗产代表作，并持续吸引着观众，激励着新一代的木偶演员和爱好者，保护了中国丰富的文化遗产。</a:t>
            </a: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A5FD78-BA95-466D-67B7-8F0BE07E200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401" y="382470"/>
            <a:ext cx="1705534" cy="12426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33E9246-6BCB-9710-8FD6-D5EACF48846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305" y="4346223"/>
            <a:ext cx="2090445" cy="15658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937F062-A68C-F99F-A8A9-0ADC1131422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432" y="1508466"/>
            <a:ext cx="2733675" cy="167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2518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8543621-1506-081F-0460-C18E8A1547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341" y="4346223"/>
            <a:ext cx="2198520" cy="2198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72786" y="6123963"/>
            <a:ext cx="2756048" cy="616058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2206305" y="394862"/>
            <a:ext cx="8112154" cy="383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flipH="1">
            <a:off x="12146281" y="-1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1FA2EA-B1FF-6995-2853-8E90E8458F7B}"/>
              </a:ext>
            </a:extLst>
          </p:cNvPr>
          <p:cNvSpPr txBox="1"/>
          <p:nvPr/>
        </p:nvSpPr>
        <p:spPr>
          <a:xfrm>
            <a:off x="4772560" y="724271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《</a:t>
            </a:r>
            <a:r>
              <a:rPr lang="ja-JP" altLang="en-US" sz="3200" b="1" dirty="0"/>
              <a:t>广东粤剧</a:t>
            </a:r>
            <a:r>
              <a:rPr lang="en-US" altLang="zh-CN" sz="3200" b="1" dirty="0"/>
              <a:t>》</a:t>
            </a:r>
            <a:endParaRPr lang="en-US" sz="3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ABD8F4-CC94-25D5-9767-7C99029813A7}"/>
              </a:ext>
            </a:extLst>
          </p:cNvPr>
          <p:cNvSpPr txBox="1"/>
          <p:nvPr/>
        </p:nvSpPr>
        <p:spPr>
          <a:xfrm>
            <a:off x="5465057" y="7469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中国文化概况</a:t>
            </a:r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39159B-3E62-D323-009D-9660A84BEA4C}"/>
              </a:ext>
            </a:extLst>
          </p:cNvPr>
          <p:cNvSpPr txBox="1"/>
          <p:nvPr/>
        </p:nvSpPr>
        <p:spPr>
          <a:xfrm>
            <a:off x="599178" y="6151926"/>
            <a:ext cx="2485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辽宁石化职业技术学院</a:t>
            </a:r>
            <a:endParaRPr lang="en-US" b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7E970E2-7941-5319-DF7E-E249017A95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83" y="228581"/>
            <a:ext cx="1204622" cy="47683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FE32CFC-D3F3-D793-7A08-CD9606B8AAEA}"/>
              </a:ext>
            </a:extLst>
          </p:cNvPr>
          <p:cNvSpPr/>
          <p:nvPr/>
        </p:nvSpPr>
        <p:spPr>
          <a:xfrm rot="5400000" flipH="1">
            <a:off x="3039122" y="3773158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BD5A96-E61F-0868-DA79-FAAA1DCD0554}"/>
              </a:ext>
            </a:extLst>
          </p:cNvPr>
          <p:cNvSpPr txBox="1"/>
          <p:nvPr/>
        </p:nvSpPr>
        <p:spPr>
          <a:xfrm>
            <a:off x="729459" y="1674674"/>
            <a:ext cx="387071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广东粤剧（广东粤剧）或粤剧，起源于清朝（公元 </a:t>
            </a:r>
            <a:r>
              <a:rPr lang="en-US" altLang="zh-CN" sz="2000" dirty="0"/>
              <a:t>1644-1912 </a:t>
            </a:r>
            <a:r>
              <a:rPr lang="zh-CN" altLang="en-US" sz="2000" dirty="0"/>
              <a:t>年），</a:t>
            </a:r>
            <a:r>
              <a:rPr lang="en-US" altLang="zh-CN" sz="2000" dirty="0"/>
              <a:t>300 </a:t>
            </a:r>
            <a:r>
              <a:rPr lang="zh-CN" altLang="en-US" sz="2000" dirty="0"/>
              <a:t>多年来一直是中国文化遗产的重要组成部分。这种来自广东省的传统戏剧形式以其独特的音乐、歌唱、舞蹈和杂技融合而闻名，展示了该地区丰富的文化传统和民间传说。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74338F-8422-BCE2-BF38-8341436F01CB}"/>
              </a:ext>
            </a:extLst>
          </p:cNvPr>
          <p:cNvSpPr txBox="1"/>
          <p:nvPr/>
        </p:nvSpPr>
        <p:spPr>
          <a:xfrm>
            <a:off x="6726941" y="3429000"/>
            <a:ext cx="42469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广东粤剧以其独特的音乐风格、精美的服装、引人入胜的故事情节，成为深受广东人喜爱的艺术形式，对弘扬中华文化和认同发挥了重要作用。作为国家级非物质文化遗产项目，广东粤剧不断蓬勃发展，为观众带来欢乐，激励新一代表演者，确保了中国文化多样性和丰富性的保存。</a:t>
            </a: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3D921C-F659-4B64-F252-B6605103C7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401" y="382470"/>
            <a:ext cx="1705534" cy="12426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86BB9F3-2984-CC2C-F8A3-529FF074627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676" y="4616056"/>
            <a:ext cx="1959112" cy="13204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C959DBD-7F61-0D88-34AA-EBC554B1E35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326" y="1750853"/>
            <a:ext cx="3352800" cy="1362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022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2D005DD-E4CC-ECA5-08EE-2C57F9CA35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341" y="4346223"/>
            <a:ext cx="2198520" cy="2198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72786" y="6123963"/>
            <a:ext cx="2756048" cy="616058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2206305" y="394862"/>
            <a:ext cx="8112154" cy="383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 flipH="1">
            <a:off x="12146281" y="-1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1FA2EA-B1FF-6995-2853-8E90E8458F7B}"/>
              </a:ext>
            </a:extLst>
          </p:cNvPr>
          <p:cNvSpPr txBox="1"/>
          <p:nvPr/>
        </p:nvSpPr>
        <p:spPr>
          <a:xfrm>
            <a:off x="5182928" y="673492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《</a:t>
            </a:r>
            <a:r>
              <a:rPr lang="ja-JP" altLang="en-US" sz="3200" b="1" dirty="0"/>
              <a:t>篆刻</a:t>
            </a:r>
            <a:r>
              <a:rPr lang="en-US" altLang="zh-CN" sz="3200" b="1" dirty="0"/>
              <a:t>》</a:t>
            </a:r>
            <a:endParaRPr lang="en-US" sz="3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ABD8F4-CC94-25D5-9767-7C99029813A7}"/>
              </a:ext>
            </a:extLst>
          </p:cNvPr>
          <p:cNvSpPr txBox="1"/>
          <p:nvPr/>
        </p:nvSpPr>
        <p:spPr>
          <a:xfrm>
            <a:off x="5465057" y="7469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中国文化概况</a:t>
            </a:r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39159B-3E62-D323-009D-9660A84BEA4C}"/>
              </a:ext>
            </a:extLst>
          </p:cNvPr>
          <p:cNvSpPr txBox="1"/>
          <p:nvPr/>
        </p:nvSpPr>
        <p:spPr>
          <a:xfrm>
            <a:off x="599178" y="6151926"/>
            <a:ext cx="2485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辽宁石化职业技术学院</a:t>
            </a:r>
            <a:endParaRPr lang="en-US" b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7E970E2-7941-5319-DF7E-E249017A95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83" y="228581"/>
            <a:ext cx="1204622" cy="47683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FE32CFC-D3F3-D793-7A08-CD9606B8AAEA}"/>
              </a:ext>
            </a:extLst>
          </p:cNvPr>
          <p:cNvSpPr/>
          <p:nvPr/>
        </p:nvSpPr>
        <p:spPr>
          <a:xfrm rot="5400000" flipH="1">
            <a:off x="3039122" y="3773158"/>
            <a:ext cx="45719" cy="6123964"/>
          </a:xfrm>
          <a:prstGeom prst="rect">
            <a:avLst/>
          </a:prstGeom>
          <a:solidFill>
            <a:srgbClr val="236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BD5A96-E61F-0868-DA79-FAAA1DCD0554}"/>
              </a:ext>
            </a:extLst>
          </p:cNvPr>
          <p:cNvSpPr txBox="1"/>
          <p:nvPr/>
        </p:nvSpPr>
        <p:spPr>
          <a:xfrm>
            <a:off x="729459" y="1674674"/>
            <a:ext cx="38707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篆刻或称篆刻，是中国文化遗产的重要组成部分，已有 </a:t>
            </a:r>
            <a:r>
              <a:rPr lang="en-US" altLang="zh-CN" sz="2000" dirty="0"/>
              <a:t>3000 </a:t>
            </a:r>
            <a:r>
              <a:rPr lang="zh-CN" altLang="en-US" sz="2000" dirty="0"/>
              <a:t>多年的历史，其历史可以追溯到商代（公元前 </a:t>
            </a:r>
            <a:r>
              <a:rPr lang="en-US" altLang="zh-CN" sz="2000" dirty="0"/>
              <a:t>16 </a:t>
            </a:r>
            <a:r>
              <a:rPr lang="zh-CN" altLang="en-US" sz="2000" dirty="0"/>
              <a:t>至 </a:t>
            </a:r>
            <a:r>
              <a:rPr lang="en-US" altLang="zh-CN" sz="2000" dirty="0"/>
              <a:t>11 </a:t>
            </a:r>
            <a:r>
              <a:rPr lang="zh-CN" altLang="en-US" sz="2000" dirty="0"/>
              <a:t>世纪）。这种古老的艺术形式涉及在印章上雕刻复杂的设计和字符，用于签署文件、艺术品和其他重要物品。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74338F-8422-BCE2-BF38-8341436F01CB}"/>
              </a:ext>
            </a:extLst>
          </p:cNvPr>
          <p:cNvSpPr txBox="1"/>
          <p:nvPr/>
        </p:nvSpPr>
        <p:spPr>
          <a:xfrm>
            <a:off x="6726941" y="3429000"/>
            <a:ext cx="42469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篆刻以其丰富的历史和文化意义，在中国书法、艺术和文学中发挥着至关重要的作用，在整个中国历史上，特别是在秦汉时期（公元前</a:t>
            </a:r>
            <a:r>
              <a:rPr lang="en-US" altLang="zh-CN" sz="2000" dirty="0"/>
              <a:t>221</a:t>
            </a:r>
            <a:r>
              <a:rPr lang="zh-CN" altLang="en-US" sz="2000" dirty="0"/>
              <a:t>年</a:t>
            </a:r>
            <a:r>
              <a:rPr lang="en-US" altLang="zh-CN" sz="2000" dirty="0"/>
              <a:t>-</a:t>
            </a:r>
            <a:r>
              <a:rPr lang="zh-CN" altLang="en-US" sz="2000" dirty="0"/>
              <a:t>公元 </a:t>
            </a:r>
            <a:r>
              <a:rPr lang="en-US" altLang="zh-CN" sz="2000" dirty="0"/>
              <a:t>220 </a:t>
            </a:r>
            <a:r>
              <a:rPr lang="zh-CN" altLang="en-US" sz="2000" dirty="0"/>
              <a:t>年）。作为中国文化认同和艺术卓越的象征，篆刻不断被实践和珍视，代表着国家丰富的文化遗产和艺术传统。</a:t>
            </a: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B51947-B961-9591-8F04-048153A0929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401" y="382470"/>
            <a:ext cx="1705534" cy="12426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7CEC8A2-9D46-E275-6094-0863B13775B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361" y="4212465"/>
            <a:ext cx="2600325" cy="1762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F6F362A-ED5F-011F-7C72-F1CD4D9F988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9817" y="1412157"/>
            <a:ext cx="24384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30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9DEC731-23E7-4823-B4C5-6165FFDFD53A}" vid="{014902FA-206C-4449-A998-EE06D78934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457</TotalTime>
  <Words>2816</Words>
  <Application>Microsoft Office PowerPoint</Application>
  <PresentationFormat>Widescreen</PresentationFormat>
  <Paragraphs>82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hunain zaviyal</cp:lastModifiedBy>
  <cp:revision>95</cp:revision>
  <dcterms:created xsi:type="dcterms:W3CDTF">2022-04-07T15:17:37Z</dcterms:created>
  <dcterms:modified xsi:type="dcterms:W3CDTF">2024-05-07T15:24:43Z</dcterms:modified>
</cp:coreProperties>
</file>