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5" r:id="rId3"/>
  </p:sldMasterIdLst>
  <p:notesMasterIdLst>
    <p:notesMasterId r:id="rId6"/>
  </p:notesMasterIdLst>
  <p:handoutMasterIdLst>
    <p:handoutMasterId r:id="rId49"/>
  </p:handoutMasterIdLst>
  <p:sldIdLst>
    <p:sldId id="495" r:id="rId4"/>
    <p:sldId id="619" r:id="rId5"/>
    <p:sldId id="562" r:id="rId7"/>
    <p:sldId id="567" r:id="rId8"/>
    <p:sldId id="569" r:id="rId9"/>
    <p:sldId id="568" r:id="rId10"/>
    <p:sldId id="570" r:id="rId11"/>
    <p:sldId id="574" r:id="rId12"/>
    <p:sldId id="448" r:id="rId13"/>
    <p:sldId id="571" r:id="rId14"/>
    <p:sldId id="572" r:id="rId15"/>
    <p:sldId id="512" r:id="rId16"/>
    <p:sldId id="576" r:id="rId17"/>
    <p:sldId id="613" r:id="rId18"/>
    <p:sldId id="577" r:id="rId19"/>
    <p:sldId id="579" r:id="rId20"/>
    <p:sldId id="578" r:id="rId21"/>
    <p:sldId id="586" r:id="rId22"/>
    <p:sldId id="580" r:id="rId23"/>
    <p:sldId id="582" r:id="rId24"/>
    <p:sldId id="583" r:id="rId25"/>
    <p:sldId id="587" r:id="rId26"/>
    <p:sldId id="588" r:id="rId27"/>
    <p:sldId id="591" r:id="rId28"/>
    <p:sldId id="592" r:id="rId29"/>
    <p:sldId id="594" r:id="rId30"/>
    <p:sldId id="595" r:id="rId31"/>
    <p:sldId id="596" r:id="rId32"/>
    <p:sldId id="598" r:id="rId33"/>
    <p:sldId id="601" r:id="rId34"/>
    <p:sldId id="600" r:id="rId35"/>
    <p:sldId id="602" r:id="rId36"/>
    <p:sldId id="603" r:id="rId37"/>
    <p:sldId id="605" r:id="rId38"/>
    <p:sldId id="606" r:id="rId39"/>
    <p:sldId id="607" r:id="rId40"/>
    <p:sldId id="608" r:id="rId41"/>
    <p:sldId id="609" r:id="rId42"/>
    <p:sldId id="610" r:id="rId43"/>
    <p:sldId id="614" r:id="rId44"/>
    <p:sldId id="617" r:id="rId45"/>
    <p:sldId id="618" r:id="rId46"/>
    <p:sldId id="615" r:id="rId47"/>
    <p:sldId id="616" r:id="rId48"/>
  </p:sldIdLst>
  <p:sldSz cx="9144000" cy="6858000" type="screen4x3"/>
  <p:notesSz cx="6858000" cy="9947275"/>
  <p:embeddedFontLst>
    <p:embeddedFont>
      <p:font typeface="Calibri" panose="020F0502020204030204" pitchFamily="34" charset="0"/>
      <p:regular r:id="rId54"/>
    </p:embeddedFont>
    <p:embeddedFont>
      <p:font typeface="微软雅黑" panose="020B0503020204020204" pitchFamily="34" charset="-122"/>
      <p:regular r:id="rId55"/>
    </p:embeddedFont>
    <p:embeddedFont>
      <p:font typeface="华文行楷" panose="02010800040101010101" pitchFamily="2" charset="-122"/>
      <p:regular r:id="rId56"/>
    </p:embeddedFont>
    <p:embeddedFont>
      <p:font typeface="黑体" panose="02010609060101010101" pitchFamily="49" charset="-122"/>
      <p:regular r:id="rId57"/>
    </p:embeddedFont>
    <p:embeddedFont>
      <p:font typeface="华文中宋" panose="02010600040101010101" pitchFamily="2" charset="-122"/>
      <p:regular r:id="rId58"/>
    </p:embeddedFont>
    <p:embeddedFont>
      <p:font typeface="Gill Sans MT" panose="020B0502020104020203" charset="0"/>
      <p:regular r:id="rId59"/>
      <p:bold r:id="rId60"/>
      <p:italic r:id="rId61"/>
      <p:boldItalic r:id="rId62"/>
    </p:embeddedFont>
  </p:embeddedFont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YuUser" initials="B"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0000FF"/>
    <a:srgbClr val="000099"/>
    <a:srgbClr val="FFFF15"/>
    <a:srgbClr val="00CCFF"/>
    <a:srgbClr val="0099FF"/>
    <a:srgbClr val="CBA70F"/>
    <a:srgbClr val="DC5112"/>
    <a:srgbClr val="29C9D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39" autoAdjust="0"/>
    <p:restoredTop sz="94649" autoAdjust="0"/>
  </p:normalViewPr>
  <p:slideViewPr>
    <p:cSldViewPr snapToGrid="0">
      <p:cViewPr varScale="1">
        <p:scale>
          <a:sx n="82" d="100"/>
          <a:sy n="82" d="100"/>
        </p:scale>
        <p:origin x="1306" y="72"/>
      </p:cViewPr>
      <p:guideLst>
        <p:guide orient="horz" pos="2524"/>
        <p:guide pos="2828"/>
      </p:guideLst>
    </p:cSldViewPr>
  </p:slideViewPr>
  <p:outlineViewPr>
    <p:cViewPr>
      <p:scale>
        <a:sx n="33" d="100"/>
        <a:sy n="33" d="100"/>
      </p:scale>
      <p:origin x="0" y="4884"/>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1" d="100"/>
          <a:sy n="51" d="100"/>
        </p:scale>
        <p:origin x="-2874" y="-90"/>
      </p:cViewPr>
      <p:guideLst>
        <p:guide orient="horz" pos="2880"/>
        <p:guide pos="2121"/>
        <p:guide orient="horz" pos="3133"/>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2" Type="http://schemas.openxmlformats.org/officeDocument/2006/relationships/font" Target="fonts/font9.fntdata"/><Relationship Id="rId61" Type="http://schemas.openxmlformats.org/officeDocument/2006/relationships/font" Target="fonts/font8.fntdata"/><Relationship Id="rId60" Type="http://schemas.openxmlformats.org/officeDocument/2006/relationships/font" Target="fonts/font7.fntdata"/><Relationship Id="rId6" Type="http://schemas.openxmlformats.org/officeDocument/2006/relationships/notesMaster" Target="notesMasters/notesMaster1.xml"/><Relationship Id="rId59" Type="http://schemas.openxmlformats.org/officeDocument/2006/relationships/font" Target="fonts/font6.fntdata"/><Relationship Id="rId58" Type="http://schemas.openxmlformats.org/officeDocument/2006/relationships/font" Target="fonts/font5.fntdata"/><Relationship Id="rId57" Type="http://schemas.openxmlformats.org/officeDocument/2006/relationships/font" Target="fonts/font4.fntdata"/><Relationship Id="rId56" Type="http://schemas.openxmlformats.org/officeDocument/2006/relationships/font" Target="fonts/font3.fntdata"/><Relationship Id="rId55" Type="http://schemas.openxmlformats.org/officeDocument/2006/relationships/font" Target="fonts/font2.fntdata"/><Relationship Id="rId54" Type="http://schemas.openxmlformats.org/officeDocument/2006/relationships/font" Target="fonts/font1.fntdata"/><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handoutMaster" Target="handoutMasters/handoutMaster1.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964C0DF-CA1F-4B78-8552-2BDF08042540}" type="doc">
      <dgm:prSet loTypeId="urn:microsoft.com/office/officeart/2005/8/layout/list1#1" loCatId="list" qsTypeId="urn:microsoft.com/office/officeart/2005/8/quickstyle/simple1#1" qsCatId="simple" csTypeId="urn:microsoft.com/office/officeart/2005/8/colors/accent1_1#1" csCatId="accent1" phldr="1"/>
      <dgm:spPr/>
      <dgm:t>
        <a:bodyPr/>
        <a:lstStyle/>
        <a:p>
          <a:endParaRPr lang="zh-CN" altLang="en-US"/>
        </a:p>
      </dgm:t>
    </dgm:pt>
    <dgm:pt modelId="{EB513A26-8291-47B4-87C7-20BD015A7B11}">
      <dgm:prSet phldrT="[文本]" custT="1"/>
      <dgm:spPr/>
      <dgm:t>
        <a:bodyPr/>
        <a:lstStyle/>
        <a:p>
          <a:pPr algn="l"/>
          <a:r>
            <a:rPr lang="zh-CN" altLang="en-US" sz="2800" b="1" dirty="0">
              <a:latin typeface="微软雅黑" panose="020B0503020204020204" pitchFamily="34" charset="-122"/>
              <a:ea typeface="微软雅黑" panose="020B0503020204020204" pitchFamily="34" charset="-122"/>
            </a:rPr>
            <a:t>解读及现场检查结果反馈</a:t>
          </a:r>
        </a:p>
      </dgm:t>
    </dgm:pt>
    <dgm:pt modelId="{F2BB2553-9981-40C7-87B7-F638798F576E}" cxnId="{650B7123-703D-4592-9B8C-1E923B68F513}" type="sibTrans">
      <dgm:prSet/>
      <dgm:spPr/>
      <dgm:t>
        <a:bodyPr/>
        <a:lstStyle/>
        <a:p>
          <a:endParaRPr lang="zh-CN" altLang="en-US"/>
        </a:p>
      </dgm:t>
    </dgm:pt>
    <dgm:pt modelId="{9EBD86A9-0431-40DF-A263-B20DDF96899D}" cxnId="{650B7123-703D-4592-9B8C-1E923B68F513}" type="parTrans">
      <dgm:prSet/>
      <dgm:spPr/>
      <dgm:t>
        <a:bodyPr/>
        <a:lstStyle/>
        <a:p>
          <a:endParaRPr lang="zh-CN" altLang="en-US"/>
        </a:p>
      </dgm:t>
    </dgm:pt>
    <dgm:pt modelId="{1DD62B79-AB11-4979-84BE-C72D4181010D}">
      <dgm:prSet phldrT="[文本]" custT="1"/>
      <dgm:spPr/>
      <dgm:t>
        <a:bodyPr/>
        <a:lstStyle/>
        <a:p>
          <a:pPr algn="l"/>
          <a:r>
            <a:rPr lang="zh-CN" altLang="en-US" sz="2800" b="1" dirty="0">
              <a:latin typeface="微软雅黑" panose="020B0503020204020204" pitchFamily="34" charset="-122"/>
              <a:ea typeface="微软雅黑" panose="020B0503020204020204" pitchFamily="34" charset="-122"/>
            </a:rPr>
            <a:t>相关的法规和标准</a:t>
          </a:r>
        </a:p>
      </dgm:t>
    </dgm:pt>
    <dgm:pt modelId="{F4A25299-AB2B-41EE-AAAA-BE0C1B1437D3}" cxnId="{C53D4A3C-7230-4BE9-998D-02D4F35F2313}" type="sibTrans">
      <dgm:prSet/>
      <dgm:spPr/>
      <dgm:t>
        <a:bodyPr/>
        <a:lstStyle/>
        <a:p>
          <a:endParaRPr lang="zh-CN" altLang="en-US"/>
        </a:p>
      </dgm:t>
    </dgm:pt>
    <dgm:pt modelId="{E8DB9652-694E-4E72-869F-0780B02584E7}" cxnId="{C53D4A3C-7230-4BE9-998D-02D4F35F2313}" type="parTrans">
      <dgm:prSet/>
      <dgm:spPr/>
      <dgm:t>
        <a:bodyPr/>
        <a:lstStyle/>
        <a:p>
          <a:endParaRPr lang="zh-CN" altLang="en-US"/>
        </a:p>
      </dgm:t>
    </dgm:pt>
    <dgm:pt modelId="{6D82D8EA-C16C-4484-A05F-4D9B64FFAB2A}">
      <dgm:prSet phldrT="[文本]" custT="1"/>
      <dgm:spPr/>
      <dgm:t>
        <a:bodyPr/>
        <a:lstStyle/>
        <a:p>
          <a:r>
            <a:rPr lang="zh-CN" altLang="en-US" sz="2800" b="1" dirty="0">
              <a:latin typeface="微软雅黑" panose="020B0503020204020204" pitchFamily="34" charset="-122"/>
              <a:ea typeface="微软雅黑" panose="020B0503020204020204" pitchFamily="34" charset="-122"/>
            </a:rPr>
            <a:t>其他和化学相关问题</a:t>
          </a:r>
        </a:p>
      </dgm:t>
    </dgm:pt>
    <dgm:pt modelId="{02532BC1-3079-47B3-A2B1-C4F4C4D8B158}" cxnId="{44A898A2-C795-4CFC-94C9-91FAF1E545BA}" type="sibTrans">
      <dgm:prSet/>
      <dgm:spPr/>
      <dgm:t>
        <a:bodyPr/>
        <a:lstStyle/>
        <a:p>
          <a:endParaRPr lang="zh-CN" altLang="en-US"/>
        </a:p>
      </dgm:t>
    </dgm:pt>
    <dgm:pt modelId="{7D47AF44-5D79-4D0A-ABE0-31E1AD705912}" cxnId="{44A898A2-C795-4CFC-94C9-91FAF1E545BA}" type="parTrans">
      <dgm:prSet/>
      <dgm:spPr/>
      <dgm:t>
        <a:bodyPr/>
        <a:lstStyle/>
        <a:p>
          <a:endParaRPr lang="zh-CN" altLang="en-US"/>
        </a:p>
      </dgm:t>
    </dgm:pt>
    <dgm:pt modelId="{13CA6E43-43F9-40E9-AC20-C713A468E77B}" type="pres">
      <dgm:prSet presAssocID="{5964C0DF-CA1F-4B78-8552-2BDF08042540}" presName="linear" presStyleCnt="0">
        <dgm:presLayoutVars>
          <dgm:dir/>
          <dgm:animLvl val="lvl"/>
          <dgm:resizeHandles val="exact"/>
        </dgm:presLayoutVars>
      </dgm:prSet>
      <dgm:spPr/>
    </dgm:pt>
    <dgm:pt modelId="{D2424639-BC9A-4969-AD8E-7C6227BAC990}" type="pres">
      <dgm:prSet presAssocID="{1DD62B79-AB11-4979-84BE-C72D4181010D}" presName="parentLin" presStyleCnt="0"/>
      <dgm:spPr/>
    </dgm:pt>
    <dgm:pt modelId="{EB7B54D5-563C-4634-B04A-AE5FEF38EE0A}" type="pres">
      <dgm:prSet presAssocID="{1DD62B79-AB11-4979-84BE-C72D4181010D}" presName="parentLeftMargin" presStyleLbl="node1" presStyleIdx="0" presStyleCnt="3"/>
      <dgm:spPr/>
    </dgm:pt>
    <dgm:pt modelId="{B9807EA1-55A5-46CE-84DE-47FA0DFFD336}" type="pres">
      <dgm:prSet presAssocID="{1DD62B79-AB11-4979-84BE-C72D4181010D}" presName="parentText" presStyleLbl="node1" presStyleIdx="0" presStyleCnt="3" custScaleX="117612">
        <dgm:presLayoutVars>
          <dgm:chMax val="0"/>
          <dgm:bulletEnabled val="1"/>
        </dgm:presLayoutVars>
      </dgm:prSet>
      <dgm:spPr/>
    </dgm:pt>
    <dgm:pt modelId="{774F158D-2CAB-480E-BF6C-1582D595D9B8}" type="pres">
      <dgm:prSet presAssocID="{1DD62B79-AB11-4979-84BE-C72D4181010D}" presName="negativeSpace" presStyleCnt="0"/>
      <dgm:spPr/>
    </dgm:pt>
    <dgm:pt modelId="{4CD8147A-9C18-4B5F-97E8-245118A6FE16}" type="pres">
      <dgm:prSet presAssocID="{1DD62B79-AB11-4979-84BE-C72D4181010D}" presName="childText" presStyleLbl="conFgAcc1" presStyleIdx="0" presStyleCnt="3">
        <dgm:presLayoutVars>
          <dgm:bulletEnabled val="1"/>
        </dgm:presLayoutVars>
      </dgm:prSet>
      <dgm:spPr/>
    </dgm:pt>
    <dgm:pt modelId="{EA2C3F84-E17A-4379-A2E7-1B5DADA66670}" type="pres">
      <dgm:prSet presAssocID="{F4A25299-AB2B-41EE-AAAA-BE0C1B1437D3}" presName="spaceBetweenRectangles" presStyleCnt="0"/>
      <dgm:spPr/>
    </dgm:pt>
    <dgm:pt modelId="{00F44DB3-8D74-4DBC-A141-6996C7E88AF5}" type="pres">
      <dgm:prSet presAssocID="{EB513A26-8291-47B4-87C7-20BD015A7B11}" presName="parentLin" presStyleCnt="0"/>
      <dgm:spPr/>
    </dgm:pt>
    <dgm:pt modelId="{FA64B45C-2857-4AA7-AC1C-0344FDD88929}" type="pres">
      <dgm:prSet presAssocID="{EB513A26-8291-47B4-87C7-20BD015A7B11}" presName="parentLeftMargin" presStyleLbl="node1" presStyleIdx="0" presStyleCnt="3"/>
      <dgm:spPr/>
    </dgm:pt>
    <dgm:pt modelId="{68E471C9-8220-48BB-9300-022D0368A61E}" type="pres">
      <dgm:prSet presAssocID="{EB513A26-8291-47B4-87C7-20BD015A7B11}" presName="parentText" presStyleLbl="node1" presStyleIdx="1" presStyleCnt="3" custScaleX="117632">
        <dgm:presLayoutVars>
          <dgm:chMax val="0"/>
          <dgm:bulletEnabled val="1"/>
        </dgm:presLayoutVars>
      </dgm:prSet>
      <dgm:spPr/>
    </dgm:pt>
    <dgm:pt modelId="{62E126DE-ACF4-42AE-BF4E-303AFB7BFB18}" type="pres">
      <dgm:prSet presAssocID="{EB513A26-8291-47B4-87C7-20BD015A7B11}" presName="negativeSpace" presStyleCnt="0"/>
      <dgm:spPr/>
    </dgm:pt>
    <dgm:pt modelId="{879D7862-137B-4ECB-B48E-B2930DA383DF}" type="pres">
      <dgm:prSet presAssocID="{EB513A26-8291-47B4-87C7-20BD015A7B11}" presName="childText" presStyleLbl="conFgAcc1" presStyleIdx="1" presStyleCnt="3">
        <dgm:presLayoutVars>
          <dgm:bulletEnabled val="1"/>
        </dgm:presLayoutVars>
      </dgm:prSet>
      <dgm:spPr/>
    </dgm:pt>
    <dgm:pt modelId="{6FE2C6A1-FAA9-4DE1-94C9-C6BF8DFB6326}" type="pres">
      <dgm:prSet presAssocID="{F2BB2553-9981-40C7-87B7-F638798F576E}" presName="spaceBetweenRectangles" presStyleCnt="0"/>
      <dgm:spPr/>
    </dgm:pt>
    <dgm:pt modelId="{68207F24-59EB-47EE-AA28-8AA7BC2E8872}" type="pres">
      <dgm:prSet presAssocID="{6D82D8EA-C16C-4484-A05F-4D9B64FFAB2A}" presName="parentLin" presStyleCnt="0"/>
      <dgm:spPr/>
    </dgm:pt>
    <dgm:pt modelId="{B8D35FBA-2F4E-492D-8643-EB253DFDF593}" type="pres">
      <dgm:prSet presAssocID="{6D82D8EA-C16C-4484-A05F-4D9B64FFAB2A}" presName="parentLeftMargin" presStyleLbl="node1" presStyleIdx="1" presStyleCnt="3"/>
      <dgm:spPr/>
    </dgm:pt>
    <dgm:pt modelId="{CDE50AAE-BAED-4F28-9AD7-3F1CAC4D92BB}" type="pres">
      <dgm:prSet presAssocID="{6D82D8EA-C16C-4484-A05F-4D9B64FFAB2A}" presName="parentText" presStyleLbl="node1" presStyleIdx="2" presStyleCnt="3" custScaleX="117615">
        <dgm:presLayoutVars>
          <dgm:chMax val="0"/>
          <dgm:bulletEnabled val="1"/>
        </dgm:presLayoutVars>
      </dgm:prSet>
      <dgm:spPr/>
    </dgm:pt>
    <dgm:pt modelId="{36C6455E-0C07-4CA3-A623-5903B2B43F4C}" type="pres">
      <dgm:prSet presAssocID="{6D82D8EA-C16C-4484-A05F-4D9B64FFAB2A}" presName="negativeSpace" presStyleCnt="0"/>
      <dgm:spPr/>
    </dgm:pt>
    <dgm:pt modelId="{5AEECEBD-5AFC-4C87-A490-EBE8E56F7CDF}" type="pres">
      <dgm:prSet presAssocID="{6D82D8EA-C16C-4484-A05F-4D9B64FFAB2A}" presName="childText" presStyleLbl="conFgAcc1" presStyleIdx="2" presStyleCnt="3">
        <dgm:presLayoutVars>
          <dgm:bulletEnabled val="1"/>
        </dgm:presLayoutVars>
      </dgm:prSet>
      <dgm:spPr/>
    </dgm:pt>
  </dgm:ptLst>
  <dgm:cxnLst>
    <dgm:cxn modelId="{580F750E-B70E-4606-BA0C-D0B644CFF1B3}" type="presOf" srcId="{EB513A26-8291-47B4-87C7-20BD015A7B11}" destId="{68E471C9-8220-48BB-9300-022D0368A61E}" srcOrd="1" destOrd="0" presId="urn:microsoft.com/office/officeart/2005/8/layout/list1#1"/>
    <dgm:cxn modelId="{650B7123-703D-4592-9B8C-1E923B68F513}" srcId="{5964C0DF-CA1F-4B78-8552-2BDF08042540}" destId="{EB513A26-8291-47B4-87C7-20BD015A7B11}" srcOrd="1" destOrd="0" parTransId="{9EBD86A9-0431-40DF-A263-B20DDF96899D}" sibTransId="{F2BB2553-9981-40C7-87B7-F638798F576E}"/>
    <dgm:cxn modelId="{DDC21B38-CA0C-46FB-9A80-A712730CD0A3}" type="presOf" srcId="{EB513A26-8291-47B4-87C7-20BD015A7B11}" destId="{FA64B45C-2857-4AA7-AC1C-0344FDD88929}" srcOrd="0" destOrd="0" presId="urn:microsoft.com/office/officeart/2005/8/layout/list1#1"/>
    <dgm:cxn modelId="{C53D4A3C-7230-4BE9-998D-02D4F35F2313}" srcId="{5964C0DF-CA1F-4B78-8552-2BDF08042540}" destId="{1DD62B79-AB11-4979-84BE-C72D4181010D}" srcOrd="0" destOrd="0" parTransId="{E8DB9652-694E-4E72-869F-0780B02584E7}" sibTransId="{F4A25299-AB2B-41EE-AAAA-BE0C1B1437D3}"/>
    <dgm:cxn modelId="{FF5C606E-0155-4F53-BBA3-4F5855F84396}" type="presOf" srcId="{6D82D8EA-C16C-4484-A05F-4D9B64FFAB2A}" destId="{B8D35FBA-2F4E-492D-8643-EB253DFDF593}" srcOrd="0" destOrd="0" presId="urn:microsoft.com/office/officeart/2005/8/layout/list1#1"/>
    <dgm:cxn modelId="{97E9FC4F-9F27-4DC4-8026-994E19CE0856}" type="presOf" srcId="{1DD62B79-AB11-4979-84BE-C72D4181010D}" destId="{B9807EA1-55A5-46CE-84DE-47FA0DFFD336}" srcOrd="1" destOrd="0" presId="urn:microsoft.com/office/officeart/2005/8/layout/list1#1"/>
    <dgm:cxn modelId="{44A898A2-C795-4CFC-94C9-91FAF1E545BA}" srcId="{5964C0DF-CA1F-4B78-8552-2BDF08042540}" destId="{6D82D8EA-C16C-4484-A05F-4D9B64FFAB2A}" srcOrd="2" destOrd="0" parTransId="{7D47AF44-5D79-4D0A-ABE0-31E1AD705912}" sibTransId="{02532BC1-3079-47B3-A2B1-C4F4C4D8B158}"/>
    <dgm:cxn modelId="{5C8F32A3-04D1-46EF-86C8-080D4162CCA8}" type="presOf" srcId="{5964C0DF-CA1F-4B78-8552-2BDF08042540}" destId="{13CA6E43-43F9-40E9-AC20-C713A468E77B}" srcOrd="0" destOrd="0" presId="urn:microsoft.com/office/officeart/2005/8/layout/list1#1"/>
    <dgm:cxn modelId="{96F862CE-BEC0-4AD4-B0C7-36DA96E95525}" type="presOf" srcId="{6D82D8EA-C16C-4484-A05F-4D9B64FFAB2A}" destId="{CDE50AAE-BAED-4F28-9AD7-3F1CAC4D92BB}" srcOrd="1" destOrd="0" presId="urn:microsoft.com/office/officeart/2005/8/layout/list1#1"/>
    <dgm:cxn modelId="{EB9D17D1-B267-4545-9956-61169C156224}" type="presOf" srcId="{1DD62B79-AB11-4979-84BE-C72D4181010D}" destId="{EB7B54D5-563C-4634-B04A-AE5FEF38EE0A}" srcOrd="0" destOrd="0" presId="urn:microsoft.com/office/officeart/2005/8/layout/list1#1"/>
    <dgm:cxn modelId="{5CC3ED86-396E-4A2B-8ECA-E1102CBC2B58}" type="presParOf" srcId="{13CA6E43-43F9-40E9-AC20-C713A468E77B}" destId="{D2424639-BC9A-4969-AD8E-7C6227BAC990}" srcOrd="0" destOrd="0" presId="urn:microsoft.com/office/officeart/2005/8/layout/list1#1"/>
    <dgm:cxn modelId="{F9B71A59-B5E0-4EC0-AAED-23D5BEC4F268}" type="presParOf" srcId="{D2424639-BC9A-4969-AD8E-7C6227BAC990}" destId="{EB7B54D5-563C-4634-B04A-AE5FEF38EE0A}" srcOrd="0" destOrd="0" presId="urn:microsoft.com/office/officeart/2005/8/layout/list1#1"/>
    <dgm:cxn modelId="{F6507E30-0502-46B5-8016-2ADDF8ADBB2A}" type="presParOf" srcId="{D2424639-BC9A-4969-AD8E-7C6227BAC990}" destId="{B9807EA1-55A5-46CE-84DE-47FA0DFFD336}" srcOrd="1" destOrd="0" presId="urn:microsoft.com/office/officeart/2005/8/layout/list1#1"/>
    <dgm:cxn modelId="{C42A7711-F799-4957-BE6F-8D719F375302}" type="presParOf" srcId="{13CA6E43-43F9-40E9-AC20-C713A468E77B}" destId="{774F158D-2CAB-480E-BF6C-1582D595D9B8}" srcOrd="1" destOrd="0" presId="urn:microsoft.com/office/officeart/2005/8/layout/list1#1"/>
    <dgm:cxn modelId="{E1A25F04-6C17-4ED0-8BAA-731DAD55CA5B}" type="presParOf" srcId="{13CA6E43-43F9-40E9-AC20-C713A468E77B}" destId="{4CD8147A-9C18-4B5F-97E8-245118A6FE16}" srcOrd="2" destOrd="0" presId="urn:microsoft.com/office/officeart/2005/8/layout/list1#1"/>
    <dgm:cxn modelId="{692A3BE4-C577-4581-BBFD-928C9E4EBDDD}" type="presParOf" srcId="{13CA6E43-43F9-40E9-AC20-C713A468E77B}" destId="{EA2C3F84-E17A-4379-A2E7-1B5DADA66670}" srcOrd="3" destOrd="0" presId="urn:microsoft.com/office/officeart/2005/8/layout/list1#1"/>
    <dgm:cxn modelId="{147DAEF2-5C72-4F82-8858-ABA81C6E318D}" type="presParOf" srcId="{13CA6E43-43F9-40E9-AC20-C713A468E77B}" destId="{00F44DB3-8D74-4DBC-A141-6996C7E88AF5}" srcOrd="4" destOrd="0" presId="urn:microsoft.com/office/officeart/2005/8/layout/list1#1"/>
    <dgm:cxn modelId="{5EF4E6FD-F543-4DE9-B0A0-6C38346D839D}" type="presParOf" srcId="{00F44DB3-8D74-4DBC-A141-6996C7E88AF5}" destId="{FA64B45C-2857-4AA7-AC1C-0344FDD88929}" srcOrd="0" destOrd="0" presId="urn:microsoft.com/office/officeart/2005/8/layout/list1#1"/>
    <dgm:cxn modelId="{35F3E934-DC06-4958-BC4B-B0A0DE435A59}" type="presParOf" srcId="{00F44DB3-8D74-4DBC-A141-6996C7E88AF5}" destId="{68E471C9-8220-48BB-9300-022D0368A61E}" srcOrd="1" destOrd="0" presId="urn:microsoft.com/office/officeart/2005/8/layout/list1#1"/>
    <dgm:cxn modelId="{60C1EC6B-B141-4BEA-9E9A-131FBEE9626D}" type="presParOf" srcId="{13CA6E43-43F9-40E9-AC20-C713A468E77B}" destId="{62E126DE-ACF4-42AE-BF4E-303AFB7BFB18}" srcOrd="5" destOrd="0" presId="urn:microsoft.com/office/officeart/2005/8/layout/list1#1"/>
    <dgm:cxn modelId="{385A2CCA-8F9C-4526-A730-671817FAFC1C}" type="presParOf" srcId="{13CA6E43-43F9-40E9-AC20-C713A468E77B}" destId="{879D7862-137B-4ECB-B48E-B2930DA383DF}" srcOrd="6" destOrd="0" presId="urn:microsoft.com/office/officeart/2005/8/layout/list1#1"/>
    <dgm:cxn modelId="{BECF0AAF-0532-4D05-AE2C-8C9F49A6C7E8}" type="presParOf" srcId="{13CA6E43-43F9-40E9-AC20-C713A468E77B}" destId="{6FE2C6A1-FAA9-4DE1-94C9-C6BF8DFB6326}" srcOrd="7" destOrd="0" presId="urn:microsoft.com/office/officeart/2005/8/layout/list1#1"/>
    <dgm:cxn modelId="{12FBACB7-CD1A-472B-8272-8F7865D04B03}" type="presParOf" srcId="{13CA6E43-43F9-40E9-AC20-C713A468E77B}" destId="{68207F24-59EB-47EE-AA28-8AA7BC2E8872}" srcOrd="8" destOrd="0" presId="urn:microsoft.com/office/officeart/2005/8/layout/list1#1"/>
    <dgm:cxn modelId="{AC675CCF-3F77-41EB-B073-52CF38615BF4}" type="presParOf" srcId="{68207F24-59EB-47EE-AA28-8AA7BC2E8872}" destId="{B8D35FBA-2F4E-492D-8643-EB253DFDF593}" srcOrd="0" destOrd="0" presId="urn:microsoft.com/office/officeart/2005/8/layout/list1#1"/>
    <dgm:cxn modelId="{1DEB3A3E-B558-4EC4-A28A-2C919F758CE6}" type="presParOf" srcId="{68207F24-59EB-47EE-AA28-8AA7BC2E8872}" destId="{CDE50AAE-BAED-4F28-9AD7-3F1CAC4D92BB}" srcOrd="1" destOrd="0" presId="urn:microsoft.com/office/officeart/2005/8/layout/list1#1"/>
    <dgm:cxn modelId="{C08B86C1-9394-4819-B49F-6D478E85E077}" type="presParOf" srcId="{13CA6E43-43F9-40E9-AC20-C713A468E77B}" destId="{36C6455E-0C07-4CA3-A623-5903B2B43F4C}" srcOrd="9" destOrd="0" presId="urn:microsoft.com/office/officeart/2005/8/layout/list1#1"/>
    <dgm:cxn modelId="{E4CBA6B2-6949-4E55-84DB-6FC633DA643F}" type="presParOf" srcId="{13CA6E43-43F9-40E9-AC20-C713A468E77B}" destId="{5AEECEBD-5AFC-4C87-A490-EBE8E56F7CDF}" srcOrd="10" destOrd="0" presId="urn:microsoft.com/office/officeart/2005/8/layout/list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8147A-9C18-4B5F-97E8-245118A6FE16}">
      <dsp:nvSpPr>
        <dsp:cNvPr id="0" name=""/>
        <dsp:cNvSpPr/>
      </dsp:nvSpPr>
      <dsp:spPr>
        <a:xfrm>
          <a:off x="0" y="543946"/>
          <a:ext cx="7282890" cy="8316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807EA1-55A5-46CE-84DE-47FA0DFFD336}">
      <dsp:nvSpPr>
        <dsp:cNvPr id="0" name=""/>
        <dsp:cNvSpPr/>
      </dsp:nvSpPr>
      <dsp:spPr>
        <a:xfrm>
          <a:off x="364144" y="56866"/>
          <a:ext cx="5995886" cy="97416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693" tIns="0" rIns="192693" bIns="0" numCol="1" spcCol="1270" anchor="ctr" anchorCtr="0">
          <a:noAutofit/>
        </a:bodyPr>
        <a:lstStyle/>
        <a:p>
          <a:pPr marL="0" lvl="0" indent="0" algn="l" defTabSz="1244600">
            <a:lnSpc>
              <a:spcPct val="90000"/>
            </a:lnSpc>
            <a:spcBef>
              <a:spcPct val="0"/>
            </a:spcBef>
            <a:spcAft>
              <a:spcPct val="35000"/>
            </a:spcAft>
            <a:buNone/>
          </a:pPr>
          <a:r>
            <a:rPr lang="zh-CN" altLang="en-US" sz="2800" b="1" kern="1200" dirty="0">
              <a:latin typeface="微软雅黑" panose="020B0503020204020204" pitchFamily="34" charset="-122"/>
              <a:ea typeface="微软雅黑" panose="020B0503020204020204" pitchFamily="34" charset="-122"/>
            </a:rPr>
            <a:t>相关的法规和标准</a:t>
          </a:r>
        </a:p>
      </dsp:txBody>
      <dsp:txXfrm>
        <a:off x="411699" y="104421"/>
        <a:ext cx="5900776" cy="879050"/>
      </dsp:txXfrm>
    </dsp:sp>
    <dsp:sp modelId="{879D7862-137B-4ECB-B48E-B2930DA383DF}">
      <dsp:nvSpPr>
        <dsp:cNvPr id="0" name=""/>
        <dsp:cNvSpPr/>
      </dsp:nvSpPr>
      <dsp:spPr>
        <a:xfrm>
          <a:off x="0" y="2040827"/>
          <a:ext cx="7282890" cy="8316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E471C9-8220-48BB-9300-022D0368A61E}">
      <dsp:nvSpPr>
        <dsp:cNvPr id="0" name=""/>
        <dsp:cNvSpPr/>
      </dsp:nvSpPr>
      <dsp:spPr>
        <a:xfrm>
          <a:off x="364144" y="1553746"/>
          <a:ext cx="5996906" cy="97416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693" tIns="0" rIns="192693" bIns="0" numCol="1" spcCol="1270" anchor="ctr" anchorCtr="0">
          <a:noAutofit/>
        </a:bodyPr>
        <a:lstStyle/>
        <a:p>
          <a:pPr marL="0" lvl="0" indent="0" algn="l" defTabSz="1244600">
            <a:lnSpc>
              <a:spcPct val="90000"/>
            </a:lnSpc>
            <a:spcBef>
              <a:spcPct val="0"/>
            </a:spcBef>
            <a:spcAft>
              <a:spcPct val="35000"/>
            </a:spcAft>
            <a:buNone/>
          </a:pPr>
          <a:r>
            <a:rPr lang="zh-CN" altLang="en-US" sz="2800" b="1" kern="1200" dirty="0">
              <a:latin typeface="微软雅黑" panose="020B0503020204020204" pitchFamily="34" charset="-122"/>
              <a:ea typeface="微软雅黑" panose="020B0503020204020204" pitchFamily="34" charset="-122"/>
            </a:rPr>
            <a:t>解读及现场检查结果反馈</a:t>
          </a:r>
        </a:p>
      </dsp:txBody>
      <dsp:txXfrm>
        <a:off x="411699" y="1601301"/>
        <a:ext cx="5901796" cy="879050"/>
      </dsp:txXfrm>
    </dsp:sp>
    <dsp:sp modelId="{5AEECEBD-5AFC-4C87-A490-EBE8E56F7CDF}">
      <dsp:nvSpPr>
        <dsp:cNvPr id="0" name=""/>
        <dsp:cNvSpPr/>
      </dsp:nvSpPr>
      <dsp:spPr>
        <a:xfrm>
          <a:off x="0" y="3537707"/>
          <a:ext cx="7282890" cy="831600"/>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E50AAE-BAED-4F28-9AD7-3F1CAC4D92BB}">
      <dsp:nvSpPr>
        <dsp:cNvPr id="0" name=""/>
        <dsp:cNvSpPr/>
      </dsp:nvSpPr>
      <dsp:spPr>
        <a:xfrm>
          <a:off x="364144" y="3050627"/>
          <a:ext cx="5996039" cy="974160"/>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693" tIns="0" rIns="192693" bIns="0" numCol="1" spcCol="1270" anchor="ctr" anchorCtr="0">
          <a:noAutofit/>
        </a:bodyPr>
        <a:lstStyle/>
        <a:p>
          <a:pPr marL="0" lvl="0" indent="0" algn="l" defTabSz="1244600">
            <a:lnSpc>
              <a:spcPct val="90000"/>
            </a:lnSpc>
            <a:spcBef>
              <a:spcPct val="0"/>
            </a:spcBef>
            <a:spcAft>
              <a:spcPct val="35000"/>
            </a:spcAft>
            <a:buNone/>
          </a:pPr>
          <a:r>
            <a:rPr lang="zh-CN" altLang="en-US" sz="2800" b="1" kern="1200" dirty="0">
              <a:latin typeface="微软雅黑" panose="020B0503020204020204" pitchFamily="34" charset="-122"/>
              <a:ea typeface="微软雅黑" panose="020B0503020204020204" pitchFamily="34" charset="-122"/>
            </a:rPr>
            <a:t>其他和化学相关问题</a:t>
          </a:r>
        </a:p>
      </dsp:txBody>
      <dsp:txXfrm>
        <a:off x="411699" y="3098182"/>
        <a:ext cx="5900929" cy="879050"/>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97364"/>
          </a:xfrm>
          <a:prstGeom prst="rect">
            <a:avLst/>
          </a:prstGeom>
        </p:spPr>
        <p:txBody>
          <a:bodyPr vert="horz" lIns="91440" tIns="45720" rIns="91440" bIns="45720" rtlCol="0"/>
          <a:lstStyle>
            <a:lvl1pPr algn="r">
              <a:defRPr sz="1200"/>
            </a:lvl1pPr>
          </a:lstStyle>
          <a:p>
            <a:fld id="{9496B84D-0A0B-47BC-8E49-D8F88AD2DA8B}" type="datetimeFigureOut">
              <a:rPr lang="zh-CN" altLang="en-US" smtClean="0"/>
            </a:fld>
            <a:endParaRPr lang="zh-CN" altLang="en-US"/>
          </a:p>
        </p:txBody>
      </p:sp>
      <p:sp>
        <p:nvSpPr>
          <p:cNvPr id="4" name="页脚占位符 3"/>
          <p:cNvSpPr>
            <a:spLocks noGrp="1"/>
          </p:cNvSpPr>
          <p:nvPr>
            <p:ph type="ftr" sz="quarter" idx="2"/>
          </p:nvPr>
        </p:nvSpPr>
        <p:spPr>
          <a:xfrm>
            <a:off x="0" y="9448185"/>
            <a:ext cx="2971800" cy="49736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9448185"/>
            <a:ext cx="2971800" cy="497364"/>
          </a:xfrm>
          <a:prstGeom prst="rect">
            <a:avLst/>
          </a:prstGeom>
        </p:spPr>
        <p:txBody>
          <a:bodyPr vert="horz" lIns="91440" tIns="45720" rIns="91440" bIns="45720" rtlCol="0" anchor="b"/>
          <a:lstStyle>
            <a:lvl1pPr algn="r">
              <a:defRPr sz="1200"/>
            </a:lvl1pPr>
          </a:lstStyle>
          <a:p>
            <a:fld id="{C6E1C1D2-7B80-473B-A65F-9CEB31BC4C03}"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7364"/>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97364"/>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7C894A3A-BEC9-494F-9424-A780621009E3}" type="datetimeFigureOut">
              <a:rPr lang="zh-CN" altLang="en-US"/>
            </a:fld>
            <a:endParaRPr lang="zh-CN" altLang="en-US"/>
          </a:p>
        </p:txBody>
      </p:sp>
      <p:sp>
        <p:nvSpPr>
          <p:cNvPr id="4" name="幻灯片图像占位符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724956"/>
            <a:ext cx="5486400" cy="4476274"/>
          </a:xfrm>
          <a:prstGeom prst="rect">
            <a:avLst/>
          </a:prstGeom>
        </p:spPr>
        <p:txBody>
          <a:bodyPr vert="horz" wrap="square" lIns="91440" tIns="45720" rIns="91440" bIns="45720" numCol="1" anchor="t"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27514A73-2C3E-4332-AD96-961EEEEC63F3}"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宋体" panose="02010600030101010101" pitchFamily="2" charset="-122"/>
        <a:ea typeface="+mn-ea"/>
        <a:cs typeface="宋体" panose="02010600030101010101" pitchFamily="2" charset="-122"/>
      </a:defRPr>
    </a:lvl1pPr>
    <a:lvl2pPr marL="457200" algn="l" rtl="0" eaLnBrk="0" fontAlgn="base" hangingPunct="0">
      <a:spcBef>
        <a:spcPct val="30000"/>
      </a:spcBef>
      <a:spcAft>
        <a:spcPct val="0"/>
      </a:spcAft>
      <a:defRPr sz="1200" kern="1200">
        <a:solidFill>
          <a:schemeClr val="tx1"/>
        </a:solidFill>
        <a:latin typeface="宋体" panose="02010600030101010101" pitchFamily="2" charset="-122"/>
        <a:ea typeface="+mn-ea"/>
        <a:cs typeface="宋体" panose="02010600030101010101" pitchFamily="2" charset="-122"/>
      </a:defRPr>
    </a:lvl2pPr>
    <a:lvl3pPr marL="914400" algn="l" rtl="0" eaLnBrk="0" fontAlgn="base" hangingPunct="0">
      <a:spcBef>
        <a:spcPct val="30000"/>
      </a:spcBef>
      <a:spcAft>
        <a:spcPct val="0"/>
      </a:spcAft>
      <a:defRPr sz="1200" kern="1200">
        <a:solidFill>
          <a:schemeClr val="tx1"/>
        </a:solidFill>
        <a:latin typeface="宋体" panose="02010600030101010101" pitchFamily="2" charset="-122"/>
        <a:ea typeface="+mn-ea"/>
        <a:cs typeface="宋体" panose="02010600030101010101" pitchFamily="2" charset="-122"/>
      </a:defRPr>
    </a:lvl3pPr>
    <a:lvl4pPr marL="1371600" algn="l" rtl="0" eaLnBrk="0" fontAlgn="base" hangingPunct="0">
      <a:spcBef>
        <a:spcPct val="30000"/>
      </a:spcBef>
      <a:spcAft>
        <a:spcPct val="0"/>
      </a:spcAft>
      <a:defRPr sz="1200" kern="1200">
        <a:solidFill>
          <a:schemeClr val="tx1"/>
        </a:solidFill>
        <a:latin typeface="宋体" panose="02010600030101010101" pitchFamily="2" charset="-122"/>
        <a:ea typeface="+mn-ea"/>
        <a:cs typeface="宋体" panose="02010600030101010101" pitchFamily="2" charset="-122"/>
      </a:defRPr>
    </a:lvl4pPr>
    <a:lvl5pPr marL="1828800" algn="l" rtl="0" eaLnBrk="0" fontAlgn="base" hangingPunct="0">
      <a:spcBef>
        <a:spcPct val="30000"/>
      </a:spcBef>
      <a:spcAft>
        <a:spcPct val="0"/>
      </a:spcAft>
      <a:defRPr sz="1200" kern="1200">
        <a:solidFill>
          <a:schemeClr val="tx1"/>
        </a:solidFill>
        <a:latin typeface="宋体" panose="02010600030101010101" pitchFamily="2" charset="-122"/>
        <a:ea typeface="+mn-ea"/>
        <a:cs typeface="宋体" panose="02010600030101010101" pitchFamily="2"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7514A73-2C3E-4332-AD96-961EEEEC63F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7514A73-2C3E-4332-AD96-961EEEEC63F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7514A73-2C3E-4332-AD96-961EEEEC63F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B1FB53-074E-453F-8BCF-006D7CFC3CA0}"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0896115E-AE96-4C78-A905-4AC8BD149D2A}"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D70F555-77FF-4665-99DC-9A0BF8317B46}" type="slidenum">
              <a:rPr lang="zh-CN" altLang="en-US"/>
            </a:fld>
            <a:endParaRPr lang="zh-CN" alt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25DFFFD-019B-4DC4-9DB0-531B3BBEB290}"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E683336-654C-4274-9EC6-CAA622A8C847}" type="slidenum">
              <a:rPr lang="zh-CN" altLang="en-US"/>
            </a:fld>
            <a:endParaRPr lang="zh-CN" alt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D6117D8-8820-48F6-A0E3-E68601EB8071}"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1501528-F127-46E6-BC3D-F0DE8025C555}" type="slidenum">
              <a:rPr lang="zh-CN" altLang="en-US"/>
            </a:fld>
            <a:endParaRPr lang="zh-CN" alt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E24FE37-BE88-4F46-A325-31B4338BBF4C}"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474ACFF-43A0-437B-8C4D-E762F6FC4B8E}" type="slidenum">
              <a:rPr lang="zh-CN" altLang="en-US"/>
            </a:fld>
            <a:endParaRPr lang="zh-CN" alt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blind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CN" altLang="en-US"/>
              <a:t>单击此处编辑母版标题样式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0896115E-AE96-4C78-A905-4AC8BD149D2A}" type="datetime1">
              <a:rPr lang="zh-CN" altLang="en-US" smtClean="0"/>
            </a:fld>
            <a:endParaRPr lang="zh-CN" altLang="en-US"/>
          </a:p>
        </p:txBody>
      </p:sp>
      <p:sp>
        <p:nvSpPr>
          <p:cNvPr id="5" name="Footer Placeholder 4"/>
          <p:cNvSpPr>
            <a:spLocks noGrp="1"/>
          </p:cNvSpPr>
          <p:nvPr>
            <p:ph type="ftr" sz="quarter" idx="11"/>
          </p:nvPr>
        </p:nvSpPr>
        <p:spPr>
          <a:xfrm>
            <a:off x="2396319" y="329308"/>
            <a:ext cx="3086292" cy="309201"/>
          </a:xfrm>
        </p:spPr>
        <p:txBody>
          <a:bodyPr/>
          <a:lstStyle/>
          <a:p>
            <a:pPr>
              <a:defRPr/>
            </a:pPr>
            <a:endParaRPr lang="zh-CN" altLang="en-US"/>
          </a:p>
        </p:txBody>
      </p:sp>
      <p:sp>
        <p:nvSpPr>
          <p:cNvPr id="6" name="Slide Number Placeholder 5"/>
          <p:cNvSpPr>
            <a:spLocks noGrp="1"/>
          </p:cNvSpPr>
          <p:nvPr>
            <p:ph type="sldNum" sz="quarter" idx="12"/>
          </p:nvPr>
        </p:nvSpPr>
        <p:spPr>
          <a:xfrm>
            <a:off x="1434703" y="798973"/>
            <a:ext cx="802005" cy="503578"/>
          </a:xfrm>
        </p:spPr>
        <p:txBody>
          <a:bodyPr/>
          <a:lstStyle/>
          <a:p>
            <a:pPr>
              <a:defRPr/>
            </a:pPr>
            <a:fld id="{7D70F555-77FF-4665-99DC-9A0BF8317B46}" type="slidenum">
              <a:rPr lang="zh-CN" altLang="en-US" smtClean="0"/>
            </a:fld>
            <a:endParaRPr lang="zh-CN" alt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ncho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FE24FE37-BE88-4F46-A325-31B4338BBF4C}" type="datetime1">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F474ACFF-43A0-437B-8C4D-E762F6FC4B8E}" type="slidenum">
              <a:rPr lang="zh-CN" altLang="en-US" smtClean="0"/>
            </a:fld>
            <a:endParaRPr lang="zh-CN"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CN" altLang="en-US"/>
              <a:t>单击此处编辑母版标题样式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pPr>
              <a:defRPr/>
            </a:pPr>
            <a:fld id="{3A344792-73E5-41B8-A5CE-37AAAA31BB63}" type="datetime1">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823E6667-6DD6-4397-ACFE-EB83CF01E12C}" type="slidenum">
              <a:rPr lang="zh-CN" altLang="en-US" smtClean="0"/>
            </a:fld>
            <a:endParaRPr lang="zh-CN" alt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3A344792-73E5-41B8-A5CE-37AAAA31BB63}" type="datetime1">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23E6667-6DD6-4397-ACFE-EB83CF01E12C}" type="slidenum">
              <a:rPr lang="zh-CN" altLang="en-US"/>
            </a:fld>
            <a:endParaRPr lang="zh-CN" altLang="en-US"/>
          </a:p>
        </p:txBody>
      </p:sp>
    </p:spTree>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fld id="{22D5B146-EB31-4E4F-8053-1EE38A5F20BC}" type="datetime1">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7B0F7F54-9A3D-408B-A00A-F32DB0D34579}" type="slidenum">
              <a:rPr lang="zh-CN" altLang="en-US" smtClean="0"/>
            </a:fld>
            <a:endParaRPr lang="zh-CN"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1443491" y="2824270"/>
            <a:ext cx="3125766" cy="2644457"/>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889182" y="2821491"/>
            <a:ext cx="3125652" cy="263737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fld id="{F349A791-9FB2-4016-AA99-71696191106A}" type="datetime1">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97A63444-3E5A-468A-921D-D8D0FF2CEAC7}"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6DED3193-9EE4-45A3-8D52-D3683E1BAEF4}" type="datetime1">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6AEB433A-8ADB-4689-9D12-611CA31143AD}"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8AACF7-8994-49D1-8DB8-49570348C12D}" type="datetime1">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1315B551-0769-4495-B13C-4AFA02C11F80}"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fld id="{ECAE0733-4B98-418D-8EFB-64114B865530}" type="datetime1">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AEB52C0-1387-4BEB-BC58-72DC8169373A}" type="slidenum">
              <a:rPr lang="zh-CN" altLang="en-US" smtClean="0"/>
            </a:fld>
            <a:endParaRPr lang="zh-CN" alt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fld id="{682220A5-014F-4AB9-BCA8-DB6D4118AD0D}" type="datetime1">
              <a:rPr lang="zh-CN" altLang="en-US" smtClean="0"/>
            </a:fld>
            <a:endParaRPr lang="zh-CN" altLang="en-US"/>
          </a:p>
        </p:txBody>
      </p:sp>
      <p:sp>
        <p:nvSpPr>
          <p:cNvPr id="6" name="Footer Placeholder 5"/>
          <p:cNvSpPr>
            <a:spLocks noGrp="1"/>
          </p:cNvSpPr>
          <p:nvPr>
            <p:ph type="ftr" sz="quarter" idx="11"/>
          </p:nvPr>
        </p:nvSpPr>
        <p:spPr>
          <a:xfrm>
            <a:off x="1437530" y="318641"/>
            <a:ext cx="3251553" cy="320931"/>
          </a:xfrm>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70F87308-631C-43B9-9709-6EADCB3E6B21}" type="slidenum">
              <a:rPr lang="zh-CN" altLang="en-US" smtClean="0"/>
            </a:fld>
            <a:endParaRPr lang="zh-CN" alt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725DFFFD-019B-4DC4-9DB0-531B3BBEB290}" type="datetime1">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FE683336-654C-4274-9EC6-CAA622A8C847}"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4A0E9CE0-9189-422A-A96A-E2C773446353}" type="datetime1">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AEF4CA52-3730-42B1-B583-5637C3836510}" type="slidenum">
              <a:rPr lang="zh-CN" altLang="en-US" smtClean="0"/>
            </a:fld>
            <a:endParaRPr lang="zh-CN" alt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a:defRPr/>
            </a:pPr>
            <a:fld id="{4A0E9CE0-9189-422A-A96A-E2C773446353}" type="datetime1">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AEF4CA52-3730-42B1-B583-5637C3836510}"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22D5B146-EB31-4E4F-8053-1EE38A5F20BC}" type="datetime1">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B0F7F54-9A3D-408B-A00A-F32DB0D34579}" type="slidenum">
              <a:rPr lang="zh-CN" altLang="en-US"/>
            </a:fld>
            <a:endParaRPr lang="zh-CN" altLang="en-US"/>
          </a:p>
        </p:txBody>
      </p:sp>
    </p:spTree>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blinds/>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3" name="Picture 2" descr="C:\Users\miro.wu\Desktop\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82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F349A791-9FB2-4016-AA99-71696191106A}" type="datetime1">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97A63444-3E5A-468A-921D-D8D0FF2CEAC7}" type="slidenum">
              <a:rPr lang="zh-CN" altLang="en-US"/>
            </a:fld>
            <a:endParaRPr lang="zh-CN" alt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DED3193-9EE4-45A3-8D52-D3683E1BAEF4}" type="datetime1">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6AEB433A-8ADB-4689-9D12-611CA31143AD}" type="slidenum">
              <a:rPr lang="zh-CN" altLang="en-US"/>
            </a:fld>
            <a:endParaRPr lang="zh-CN" alt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8AACF7-8994-49D1-8DB8-49570348C12D}" type="datetime1">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1315B551-0769-4495-B13C-4AFA02C11F80}" type="slidenum">
              <a:rPr lang="zh-CN" altLang="en-US"/>
            </a:fld>
            <a:endParaRPr lang="zh-CN" alt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ECAE0733-4B98-418D-8EFB-64114B865530}" type="datetime1">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AEB52C0-1387-4BEB-BC58-72DC8169373A}" type="slidenum">
              <a:rPr lang="zh-CN" altLang="en-US"/>
            </a:fld>
            <a:endParaRPr lang="zh-CN" alt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682220A5-014F-4AB9-BCA8-DB6D4118AD0D}" type="datetime1">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0F87308-631C-43B9-9709-6EADCB3E6B21}" type="slidenum">
              <a:rPr lang="zh-CN" altLang="en-US"/>
            </a:fld>
            <a:endParaRPr lang="zh-CN" alt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7" Type="http://schemas.openxmlformats.org/officeDocument/2006/relationships/theme" Target="../theme/theme2.xml"/><Relationship Id="rId16" Type="http://schemas.openxmlformats.org/officeDocument/2006/relationships/image" Target="../media/image2.jpeg"/><Relationship Id="rId15" Type="http://schemas.openxmlformats.org/officeDocument/2006/relationships/slideLayout" Target="../slideLayouts/slideLayout41.xml"/><Relationship Id="rId14" Type="http://schemas.openxmlformats.org/officeDocument/2006/relationships/slideLayout" Target="../slideLayouts/slideLayout40.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2051"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4A0E9CE0-9189-422A-A96A-E2C773446353}" type="datetime1">
              <a:rPr lang="zh-CN" altLang="en-US"/>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AEF4CA52-3730-42B1-B583-5637C3836510}"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ransition spd="slow">
    <p:wipe/>
  </p:transition>
  <p:hf hdr="0" ftr="0" dt="0"/>
  <p:txStyles>
    <p:titleStyle>
      <a:lvl1pPr algn="ctr" rtl="0" eaLnBrk="0" fontAlgn="base" hangingPunct="0">
        <a:spcBef>
          <a:spcPct val="0"/>
        </a:spcBef>
        <a:spcAft>
          <a:spcPct val="0"/>
        </a:spcAft>
        <a:defRPr sz="4400" kern="1200">
          <a:solidFill>
            <a:schemeClr val="tx1"/>
          </a:solidFill>
          <a:latin typeface="宋体" panose="02010600030101010101" pitchFamily="2" charset="-122"/>
          <a:ea typeface="+mj-ea"/>
          <a:cs typeface="宋体" panose="02010600030101010101" pitchFamily="2" charset="-122"/>
        </a:defRPr>
      </a:lvl1pPr>
      <a:lvl2pPr algn="ctr" rtl="0" eaLnBrk="0" fontAlgn="base" hangingPunct="0">
        <a:spcBef>
          <a:spcPct val="0"/>
        </a:spcBef>
        <a:spcAft>
          <a:spcPct val="0"/>
        </a:spcAft>
        <a:defRPr sz="4400">
          <a:solidFill>
            <a:schemeClr val="tx1"/>
          </a:solidFill>
          <a:latin typeface="宋体" panose="02010600030101010101" pitchFamily="2" charset="-122"/>
          <a:ea typeface="宋体" panose="02010600030101010101" pitchFamily="2" charset="-122"/>
          <a:cs typeface="宋体" panose="02010600030101010101" pitchFamily="2" charset="-122"/>
        </a:defRPr>
      </a:lvl2pPr>
      <a:lvl3pPr algn="ctr" rtl="0" eaLnBrk="0" fontAlgn="base" hangingPunct="0">
        <a:spcBef>
          <a:spcPct val="0"/>
        </a:spcBef>
        <a:spcAft>
          <a:spcPct val="0"/>
        </a:spcAft>
        <a:defRPr sz="4400">
          <a:solidFill>
            <a:schemeClr val="tx1"/>
          </a:solidFill>
          <a:latin typeface="宋体" panose="02010600030101010101" pitchFamily="2" charset="-122"/>
          <a:ea typeface="宋体" panose="02010600030101010101" pitchFamily="2" charset="-122"/>
          <a:cs typeface="宋体" panose="02010600030101010101" pitchFamily="2" charset="-122"/>
        </a:defRPr>
      </a:lvl3pPr>
      <a:lvl4pPr algn="ctr" rtl="0" eaLnBrk="0" fontAlgn="base" hangingPunct="0">
        <a:spcBef>
          <a:spcPct val="0"/>
        </a:spcBef>
        <a:spcAft>
          <a:spcPct val="0"/>
        </a:spcAft>
        <a:defRPr sz="4400">
          <a:solidFill>
            <a:schemeClr val="tx1"/>
          </a:solidFill>
          <a:latin typeface="宋体" panose="02010600030101010101" pitchFamily="2" charset="-122"/>
          <a:ea typeface="宋体" panose="02010600030101010101" pitchFamily="2" charset="-122"/>
          <a:cs typeface="宋体" panose="02010600030101010101" pitchFamily="2" charset="-122"/>
        </a:defRPr>
      </a:lvl4pPr>
      <a:lvl5pPr algn="ctr" rtl="0" eaLnBrk="0" fontAlgn="base" hangingPunct="0">
        <a:spcBef>
          <a:spcPct val="0"/>
        </a:spcBef>
        <a:spcAft>
          <a:spcPct val="0"/>
        </a:spcAft>
        <a:defRPr sz="4400">
          <a:solidFill>
            <a:schemeClr val="tx1"/>
          </a:solidFill>
          <a:latin typeface="宋体" panose="02010600030101010101" pitchFamily="2" charset="-122"/>
          <a:ea typeface="宋体" panose="02010600030101010101" pitchFamily="2" charset="-122"/>
          <a:cs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Calibri" panose="020F0502020204030204" pitchFamily="34" charset="0"/>
        <a:buChar char="•"/>
        <a:defRPr sz="3200" kern="1200">
          <a:solidFill>
            <a:schemeClr val="tx1"/>
          </a:solidFill>
          <a:latin typeface="宋体" panose="02010600030101010101" pitchFamily="2" charset="-122"/>
          <a:ea typeface="+mn-ea"/>
          <a:cs typeface="宋体" panose="02010600030101010101" pitchFamily="2" charset="-122"/>
        </a:defRPr>
      </a:lvl1pPr>
      <a:lvl2pPr marL="742950" indent="-285750" algn="l" rtl="0" eaLnBrk="0" fontAlgn="base" hangingPunct="0">
        <a:spcBef>
          <a:spcPct val="20000"/>
        </a:spcBef>
        <a:spcAft>
          <a:spcPct val="0"/>
        </a:spcAft>
        <a:buFont typeface="Calibri" panose="020F0502020204030204" pitchFamily="34" charset="0"/>
        <a:buChar char="–"/>
        <a:defRPr sz="2800" kern="1200">
          <a:solidFill>
            <a:schemeClr val="tx1"/>
          </a:solidFill>
          <a:latin typeface="宋体" panose="02010600030101010101" pitchFamily="2" charset="-122"/>
          <a:ea typeface="+mn-ea"/>
          <a:cs typeface="宋体" panose="02010600030101010101" pitchFamily="2" charset="-122"/>
        </a:defRPr>
      </a:lvl2pPr>
      <a:lvl3pPr marL="1143000" indent="-228600" algn="l" rtl="0" eaLnBrk="0" fontAlgn="base" hangingPunct="0">
        <a:spcBef>
          <a:spcPct val="20000"/>
        </a:spcBef>
        <a:spcAft>
          <a:spcPct val="0"/>
        </a:spcAft>
        <a:buFont typeface="Calibri" panose="020F0502020204030204" pitchFamily="34" charset="0"/>
        <a:buChar char="•"/>
        <a:defRPr sz="2400" kern="1200">
          <a:solidFill>
            <a:schemeClr val="tx1"/>
          </a:solidFill>
          <a:latin typeface="宋体" panose="02010600030101010101" pitchFamily="2" charset="-122"/>
          <a:ea typeface="+mn-ea"/>
          <a:cs typeface="宋体" panose="02010600030101010101" pitchFamily="2" charset="-122"/>
        </a:defRPr>
      </a:lvl3pPr>
      <a:lvl4pPr marL="1600200" indent="-228600" algn="l" rtl="0" eaLnBrk="0" fontAlgn="base" hangingPunct="0">
        <a:spcBef>
          <a:spcPct val="20000"/>
        </a:spcBef>
        <a:spcAft>
          <a:spcPct val="0"/>
        </a:spcAft>
        <a:buFont typeface="Calibri" panose="020F0502020204030204" pitchFamily="34" charset="0"/>
        <a:buChar char="–"/>
        <a:defRPr sz="2000" kern="1200">
          <a:solidFill>
            <a:schemeClr val="tx1"/>
          </a:solidFill>
          <a:latin typeface="宋体" panose="02010600030101010101" pitchFamily="2" charset="-122"/>
          <a:ea typeface="+mn-ea"/>
          <a:cs typeface="宋体" panose="02010600030101010101" pitchFamily="2" charset="-122"/>
        </a:defRPr>
      </a:lvl4pPr>
      <a:lvl5pPr marL="2057400" indent="-228600" algn="l" rtl="0" eaLnBrk="0" fontAlgn="base" hangingPunct="0">
        <a:spcBef>
          <a:spcPct val="20000"/>
        </a:spcBef>
        <a:spcAft>
          <a:spcPct val="0"/>
        </a:spcAft>
        <a:buFont typeface="Calibri" panose="020F0502020204030204" pitchFamily="34" charset="0"/>
        <a:buChar char="»"/>
        <a:defRPr sz="2000" kern="1200">
          <a:solidFill>
            <a:schemeClr val="tx1"/>
          </a:solidFill>
          <a:latin typeface="宋体" panose="02010600030101010101" pitchFamily="2" charset="-122"/>
          <a:ea typeface="+mn-ea"/>
          <a:cs typeface="宋体" panose="02010600030101010101" pitchFamily="2"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12500" t="1538" r="12500" b="-1538"/>
          <a:stretch>
            <a:fillRect/>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4A0E9CE0-9189-422A-A96A-E2C773446353}" type="datetime1">
              <a:rPr lang="zh-CN" altLang="en-US" smtClean="0"/>
            </a:fld>
            <a:endParaRPr lang="zh-CN" alt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AEF4CA52-3730-42B1-B583-5637C383651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hf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3.xml"/><Relationship Id="rId2" Type="http://schemas.openxmlformats.org/officeDocument/2006/relationships/image" Target="../media/image5.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3.xml"/><Relationship Id="rId2" Type="http://schemas.openxmlformats.org/officeDocument/2006/relationships/image" Target="../media/image6.jpeg"/><Relationship Id="rId1" Type="http://schemas.openxmlformats.org/officeDocument/2006/relationships/slide" Target="slide13.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3.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3.xml"/><Relationship Id="rId1" Type="http://schemas.openxmlformats.org/officeDocument/2006/relationships/slide" Target="slide13.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3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3.xml"/><Relationship Id="rId2" Type="http://schemas.openxmlformats.org/officeDocument/2006/relationships/image" Target="../media/image18.jpeg"/><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3.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8.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33.xml"/><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3.xml"/><Relationship Id="rId1" Type="http://schemas.openxmlformats.org/officeDocument/2006/relationships/image" Target="../media/image23.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33.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33.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33.xml"/><Relationship Id="rId2" Type="http://schemas.openxmlformats.org/officeDocument/2006/relationships/image" Target="../media/image31.png"/><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3.xml"/><Relationship Id="rId2" Type="http://schemas.openxmlformats.org/officeDocument/2006/relationships/image" Target="../media/image33.png"/><Relationship Id="rId1" Type="http://schemas.openxmlformats.org/officeDocument/2006/relationships/image" Target="../media/image32.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33.xml"/><Relationship Id="rId2" Type="http://schemas.openxmlformats.org/officeDocument/2006/relationships/image" Target="../media/image35.png"/><Relationship Id="rId1"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33.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33.xml"/><Relationship Id="rId2" Type="http://schemas.openxmlformats.org/officeDocument/2006/relationships/image" Target="../media/image40.jpeg"/><Relationship Id="rId1"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33.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33.xml"/><Relationship Id="rId2" Type="http://schemas.openxmlformats.org/officeDocument/2006/relationships/image" Target="../media/image45.jpeg"/><Relationship Id="rId1" Type="http://schemas.openxmlformats.org/officeDocument/2006/relationships/image" Target="../media/image44.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33.xml"/><Relationship Id="rId2" Type="http://schemas.openxmlformats.org/officeDocument/2006/relationships/image" Target="../media/image47.jpeg"/><Relationship Id="rId1" Type="http://schemas.openxmlformats.org/officeDocument/2006/relationships/image" Target="../media/image4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3.xml"/><Relationship Id="rId1" Type="http://schemas.openxmlformats.org/officeDocument/2006/relationships/image" Target="../media/image48.jpe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33.xml"/><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33.xml"/><Relationship Id="rId4" Type="http://schemas.openxmlformats.org/officeDocument/2006/relationships/image" Target="../media/image55.jpeg"/><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image" Target="../media/image5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33.xml"/><Relationship Id="rId2" Type="http://schemas.openxmlformats.org/officeDocument/2006/relationships/image" Target="../media/image57.png"/><Relationship Id="rId1" Type="http://schemas.openxmlformats.org/officeDocument/2006/relationships/image" Target="../media/image56.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33.xml"/><Relationship Id="rId2" Type="http://schemas.openxmlformats.org/officeDocument/2006/relationships/image" Target="../media/image59.png"/><Relationship Id="rId1" Type="http://schemas.openxmlformats.org/officeDocument/2006/relationships/image" Target="../media/image58.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33.xml"/><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3.xml"/><Relationship Id="rId1" Type="http://schemas.openxmlformats.org/officeDocument/2006/relationships/image" Target="../media/image6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3.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01249" y="1861139"/>
            <a:ext cx="8541502" cy="161480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30000"/>
              </a:lnSpc>
              <a:defRPr/>
            </a:pPr>
            <a:r>
              <a:rPr lang="en-US" altLang="zh-CN" sz="4000" b="1" spc="50" dirty="0">
                <a:ln w="11430"/>
                <a:solidFill>
                  <a:srgbClr val="00206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r>
              <a:rPr lang="zh-CN" altLang="en-US" sz="4000" b="1" spc="50" dirty="0">
                <a:ln w="11430"/>
                <a:solidFill>
                  <a:srgbClr val="00206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高等学校实验室安全检查项目</a:t>
            </a:r>
            <a:r>
              <a:rPr lang="en-US" altLang="zh-CN" sz="4000" b="1" spc="50" dirty="0">
                <a:ln w="11430"/>
                <a:solidFill>
                  <a:srgbClr val="00206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r>
              <a:rPr lang="zh-CN" altLang="en-US" sz="4000" b="1" spc="50" dirty="0">
                <a:ln w="11430"/>
                <a:solidFill>
                  <a:srgbClr val="00206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a:t>
            </a:r>
            <a:r>
              <a:rPr lang="en-US" altLang="zh-CN" sz="4000" b="1" spc="50" dirty="0">
                <a:ln w="11430"/>
                <a:solidFill>
                  <a:srgbClr val="00206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2020</a:t>
            </a:r>
            <a:r>
              <a:rPr lang="zh-CN" altLang="en-US" sz="4000" b="1" spc="50" dirty="0">
                <a:ln w="11430"/>
                <a:solidFill>
                  <a:srgbClr val="00206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）解读及现场检查结果反馈</a:t>
            </a:r>
            <a:endParaRPr lang="en-US" altLang="zh-CN" sz="4000" b="1" spc="50" dirty="0">
              <a:ln w="11430"/>
              <a:solidFill>
                <a:srgbClr val="00206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301249" y="3715339"/>
            <a:ext cx="8541502" cy="73250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30000"/>
              </a:lnSpc>
              <a:defRPr/>
            </a:pPr>
            <a:r>
              <a:rPr lang="zh-CN" altLang="en-US" sz="3200" b="1" spc="50" dirty="0">
                <a:ln w="11430"/>
                <a:solidFill>
                  <a:srgbClr val="FF000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rPr>
              <a:t>化学安全部分</a:t>
            </a:r>
            <a:endParaRPr lang="en-US" altLang="zh-CN" sz="3200" b="1" spc="50" dirty="0">
              <a:ln w="11430"/>
              <a:solidFill>
                <a:srgbClr val="FF0000"/>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一、</a:t>
            </a:r>
            <a:r>
              <a:rPr lang="zh-CN" altLang="zh-CN" sz="3600" b="1" dirty="0">
                <a:solidFill>
                  <a:srgbClr val="002060"/>
                </a:solidFill>
                <a:latin typeface="黑体" panose="02010609060101010101" pitchFamily="49" charset="-122"/>
                <a:ea typeface="黑体" panose="02010609060101010101" pitchFamily="49" charset="-122"/>
              </a:rPr>
              <a:t>危险化学品采购、验收、发放</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10" name="圆角矩形 9"/>
          <p:cNvSpPr/>
          <p:nvPr/>
        </p:nvSpPr>
        <p:spPr>
          <a:xfrm>
            <a:off x="468537" y="1962026"/>
            <a:ext cx="2785837" cy="21908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400" b="1" dirty="0">
                <a:solidFill>
                  <a:srgbClr val="00B050"/>
                </a:solidFill>
                <a:latin typeface="黑体" panose="02010609060101010101" pitchFamily="49" charset="-122"/>
                <a:ea typeface="黑体" panose="02010609060101010101" pitchFamily="49" charset="-122"/>
              </a:rPr>
              <a:t>8.1.2</a:t>
            </a:r>
            <a:r>
              <a:rPr lang="zh-CN" altLang="zh-CN" sz="2400" b="1" dirty="0">
                <a:latin typeface="黑体" panose="02010609060101010101" pitchFamily="49" charset="-122"/>
                <a:ea typeface="黑体" panose="02010609060101010101" pitchFamily="49" charset="-122"/>
              </a:rPr>
              <a:t>剧毒品、易制毒品、易制爆品、爆炸品的购买程序合规</a:t>
            </a:r>
            <a:endParaRPr lang="zh-CN" altLang="en-US" sz="2400" b="1" dirty="0">
              <a:latin typeface="黑体" panose="02010609060101010101" pitchFamily="49" charset="-122"/>
              <a:ea typeface="黑体" panose="02010609060101010101" pitchFamily="49" charset="-122"/>
            </a:endParaRPr>
          </a:p>
        </p:txBody>
      </p:sp>
      <p:sp>
        <p:nvSpPr>
          <p:cNvPr id="4" name="右箭头 3"/>
          <p:cNvSpPr/>
          <p:nvPr/>
        </p:nvSpPr>
        <p:spPr>
          <a:xfrm>
            <a:off x="3295430" y="2714563"/>
            <a:ext cx="1278008"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696733" y="1698449"/>
            <a:ext cx="3814079" cy="2161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6733" y="4000501"/>
            <a:ext cx="3814079" cy="215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4696733" y="1698449"/>
            <a:ext cx="3814079" cy="21618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696733" y="3992606"/>
            <a:ext cx="3814079" cy="21618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334000" y="3136900"/>
            <a:ext cx="2590800" cy="55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0000"/>
                </a:solidFill>
              </a:rPr>
              <a:t>沈阳公安局开发区分局</a:t>
            </a:r>
            <a:endParaRPr lang="zh-CN" altLang="en-US" b="1" dirty="0">
              <a:solidFill>
                <a:srgbClr val="FF0000"/>
              </a:solidFill>
            </a:endParaRPr>
          </a:p>
        </p:txBody>
      </p:sp>
      <p:sp>
        <p:nvSpPr>
          <p:cNvPr id="15" name="矩形 14"/>
          <p:cNvSpPr/>
          <p:nvPr/>
        </p:nvSpPr>
        <p:spPr>
          <a:xfrm>
            <a:off x="5308372" y="5470695"/>
            <a:ext cx="2590800" cy="55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0000"/>
                </a:solidFill>
              </a:rPr>
              <a:t>沈阳公安局文保分局</a:t>
            </a:r>
            <a:endParaRPr lang="zh-CN" altLang="en-US" b="1" dirty="0">
              <a:solidFill>
                <a:srgbClr val="FF0000"/>
              </a:solidFill>
            </a:endParaRPr>
          </a:p>
        </p:txBody>
      </p:sp>
      <p:sp>
        <p:nvSpPr>
          <p:cNvPr id="7" name="矩形 6"/>
          <p:cNvSpPr/>
          <p:nvPr/>
        </p:nvSpPr>
        <p:spPr>
          <a:xfrm>
            <a:off x="468537" y="5073527"/>
            <a:ext cx="3683001" cy="830997"/>
          </a:xfrm>
          <a:prstGeom prst="rect">
            <a:avLst/>
          </a:prstGeom>
          <a:ln w="25400">
            <a:solidFill>
              <a:schemeClr val="accent1"/>
            </a:solidFill>
          </a:ln>
        </p:spPr>
        <p:txBody>
          <a:bodyPr wrap="square">
            <a:spAutoFit/>
          </a:bodyPr>
          <a:lstStyle/>
          <a:p>
            <a:pPr algn="ctr"/>
            <a:r>
              <a:rPr lang="zh-CN" altLang="zh-CN" sz="2400" b="1" dirty="0">
                <a:solidFill>
                  <a:schemeClr val="dk1"/>
                </a:solidFill>
                <a:latin typeface="黑体" panose="02010609060101010101" pitchFamily="49" charset="-122"/>
                <a:ea typeface="黑体" panose="02010609060101010101" pitchFamily="49" charset="-122"/>
              </a:rPr>
              <a:t>查看向上级主管部门的报批记录和学校审批记录</a:t>
            </a:r>
            <a:endParaRPr lang="zh-CN" altLang="en-US" sz="2400" b="1" dirty="0">
              <a:solidFill>
                <a:schemeClr val="dk1"/>
              </a:solidFill>
              <a:latin typeface="黑体" panose="02010609060101010101" pitchFamily="49" charset="-122"/>
              <a:ea typeface="黑体" panose="02010609060101010101" pitchFamily="49" charset="-122"/>
            </a:endParaRPr>
          </a:p>
        </p:txBody>
      </p:sp>
      <p:sp>
        <p:nvSpPr>
          <p:cNvPr id="9" name="下箭头 8"/>
          <p:cNvSpPr/>
          <p:nvPr/>
        </p:nvSpPr>
        <p:spPr>
          <a:xfrm>
            <a:off x="1701800" y="4152900"/>
            <a:ext cx="444500" cy="9008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标注 7"/>
          <p:cNvSpPr/>
          <p:nvPr/>
        </p:nvSpPr>
        <p:spPr>
          <a:xfrm>
            <a:off x="2423160" y="4018789"/>
            <a:ext cx="1819656" cy="90525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b="1" dirty="0">
                <a:solidFill>
                  <a:srgbClr val="FFFF00"/>
                </a:solidFill>
                <a:latin typeface="黑体" panose="02010609060101010101" pitchFamily="49" charset="-122"/>
                <a:ea typeface="黑体" panose="02010609060101010101" pitchFamily="49" charset="-122"/>
              </a:rPr>
              <a:t>个人自用购买少量高锰酸钾的，无须备案。</a:t>
            </a:r>
            <a:endParaRPr lang="zh-CN" altLang="en-US" b="1" dirty="0">
              <a:solidFill>
                <a:srgbClr val="FFFF00"/>
              </a:solidFill>
              <a:latin typeface="黑体" panose="02010609060101010101" pitchFamily="49" charset="-122"/>
              <a:ea typeface="黑体" panose="02010609060101010101" pitchFamily="49" charset="-122"/>
            </a:endParaRPr>
          </a:p>
        </p:txBody>
      </p:sp>
      <p:sp>
        <p:nvSpPr>
          <p:cNvPr id="2" name="矩形 1"/>
          <p:cNvSpPr/>
          <p:nvPr/>
        </p:nvSpPr>
        <p:spPr>
          <a:xfrm>
            <a:off x="7272338" y="4357688"/>
            <a:ext cx="409661" cy="4000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8"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一、</a:t>
            </a:r>
            <a:r>
              <a:rPr lang="zh-CN" altLang="zh-CN" sz="3600" b="1" dirty="0">
                <a:solidFill>
                  <a:srgbClr val="002060"/>
                </a:solidFill>
                <a:latin typeface="黑体" panose="02010609060101010101" pitchFamily="49" charset="-122"/>
                <a:ea typeface="黑体" panose="02010609060101010101" pitchFamily="49" charset="-122"/>
              </a:rPr>
              <a:t>危险化学品采购、验收、发放</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10" name="圆角矩形 9"/>
          <p:cNvSpPr/>
          <p:nvPr/>
        </p:nvSpPr>
        <p:spPr>
          <a:xfrm>
            <a:off x="439963" y="2146301"/>
            <a:ext cx="2785837" cy="13969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800" b="1" dirty="0">
                <a:solidFill>
                  <a:srgbClr val="00B050"/>
                </a:solidFill>
                <a:latin typeface="黑体" panose="02010609060101010101" pitchFamily="49" charset="-122"/>
                <a:ea typeface="黑体" panose="02010609060101010101" pitchFamily="49" charset="-122"/>
              </a:rPr>
              <a:t>8.1.3 </a:t>
            </a:r>
            <a:r>
              <a:rPr lang="zh-CN" altLang="zh-CN" sz="2800" b="1" dirty="0">
                <a:latin typeface="黑体" panose="02010609060101010101" pitchFamily="49" charset="-122"/>
                <a:ea typeface="黑体" panose="02010609060101010101" pitchFamily="49" charset="-122"/>
              </a:rPr>
              <a:t>麻醉药品、精神药品等购买</a:t>
            </a:r>
            <a:endParaRPr lang="zh-CN" altLang="en-US" sz="2800" b="1" dirty="0">
              <a:latin typeface="黑体" panose="02010609060101010101" pitchFamily="49" charset="-122"/>
              <a:ea typeface="黑体" panose="02010609060101010101" pitchFamily="49" charset="-122"/>
            </a:endParaRPr>
          </a:p>
        </p:txBody>
      </p:sp>
      <p:sp>
        <p:nvSpPr>
          <p:cNvPr id="4" name="右箭头 3"/>
          <p:cNvSpPr/>
          <p:nvPr/>
        </p:nvSpPr>
        <p:spPr>
          <a:xfrm>
            <a:off x="3251200" y="2476500"/>
            <a:ext cx="1278008"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4573814" y="2171700"/>
            <a:ext cx="3414486" cy="127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800" b="1" dirty="0">
                <a:solidFill>
                  <a:schemeClr val="dk1"/>
                </a:solidFill>
                <a:latin typeface="黑体" panose="02010609060101010101" pitchFamily="49" charset="-122"/>
                <a:ea typeface="黑体" panose="02010609060101010101" pitchFamily="49" charset="-122"/>
              </a:rPr>
              <a:t>食品药品监督管理部门申请</a:t>
            </a:r>
            <a:endParaRPr lang="zh-CN" altLang="en-US" sz="3200" b="1" dirty="0">
              <a:solidFill>
                <a:schemeClr val="dk1"/>
              </a:solidFill>
              <a:latin typeface="黑体" panose="02010609060101010101" pitchFamily="49" charset="-122"/>
              <a:ea typeface="黑体" panose="02010609060101010101" pitchFamily="49" charset="-122"/>
            </a:endParaRPr>
          </a:p>
        </p:txBody>
      </p:sp>
      <p:sp>
        <p:nvSpPr>
          <p:cNvPr id="11" name="圆角矩形 10"/>
          <p:cNvSpPr/>
          <p:nvPr/>
        </p:nvSpPr>
        <p:spPr>
          <a:xfrm>
            <a:off x="439963" y="3962400"/>
            <a:ext cx="2811238" cy="173989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000" b="1" dirty="0">
                <a:solidFill>
                  <a:srgbClr val="00B050"/>
                </a:solidFill>
                <a:latin typeface="黑体" panose="02010609060101010101" pitchFamily="49" charset="-122"/>
                <a:ea typeface="黑体" panose="02010609060101010101" pitchFamily="49" charset="-122"/>
              </a:rPr>
              <a:t>8.1.4 </a:t>
            </a:r>
            <a:r>
              <a:rPr lang="zh-CN" altLang="zh-CN" sz="2000" b="1" dirty="0">
                <a:latin typeface="黑体" panose="02010609060101010101" pitchFamily="49" charset="-122"/>
                <a:ea typeface="黑体" panose="02010609060101010101" pitchFamily="49" charset="-122"/>
              </a:rPr>
              <a:t>保障化学品、气体运输安全；校园内的运输车辆、运送人员、送货方式等符合相关规范</a:t>
            </a:r>
            <a:endParaRPr lang="zh-CN" altLang="en-US" sz="2000" b="1" dirty="0">
              <a:latin typeface="黑体" panose="02010609060101010101" pitchFamily="49" charset="-122"/>
              <a:ea typeface="黑体" panose="02010609060101010101" pitchFamily="49" charset="-122"/>
            </a:endParaRPr>
          </a:p>
        </p:txBody>
      </p:sp>
      <p:sp>
        <p:nvSpPr>
          <p:cNvPr id="12" name="右箭头 11"/>
          <p:cNvSpPr/>
          <p:nvPr/>
        </p:nvSpPr>
        <p:spPr>
          <a:xfrm>
            <a:off x="3251201" y="4483100"/>
            <a:ext cx="1278005"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573813" y="4178300"/>
            <a:ext cx="3414486" cy="127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dk1"/>
                </a:solidFill>
                <a:latin typeface="黑体" panose="02010609060101010101" pitchFamily="49" charset="-122"/>
                <a:ea typeface="黑体" panose="02010609060101010101" pitchFamily="49" charset="-122"/>
              </a:rPr>
              <a:t>供货商提供</a:t>
            </a:r>
            <a:r>
              <a:rPr lang="zh-CN" altLang="en-US" sz="2800" b="1" dirty="0">
                <a:solidFill>
                  <a:srgbClr val="FF0000"/>
                </a:solidFill>
                <a:latin typeface="黑体" panose="02010609060101010101" pitchFamily="49" charset="-122"/>
                <a:ea typeface="黑体" panose="02010609060101010101" pitchFamily="49" charset="-122"/>
              </a:rPr>
              <a:t>危险品运输证</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2" name="线形标注 1 1"/>
          <p:cNvSpPr/>
          <p:nvPr/>
        </p:nvSpPr>
        <p:spPr>
          <a:xfrm>
            <a:off x="3077404" y="172241"/>
            <a:ext cx="4910896" cy="2169656"/>
          </a:xfrm>
          <a:prstGeom prst="borderCallout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800" b="1" dirty="0">
                <a:solidFill>
                  <a:srgbClr val="FF0000"/>
                </a:solidFill>
                <a:latin typeface="黑体" panose="02010609060101010101" pitchFamily="49" charset="-122"/>
                <a:ea typeface="黑体" panose="02010609060101010101" pitchFamily="49" charset="-122"/>
              </a:rPr>
              <a:t>麻醉药品、第一类精神药品购买印鉴卡的医疗机构购买第一类中的药品类易制毒化学品的，无须申请第一类易制毒化学品购买许可证。</a:t>
            </a:r>
            <a:endParaRPr lang="zh-CN" altLang="en-US"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二、</a:t>
            </a:r>
            <a:r>
              <a:rPr lang="zh-CN" altLang="zh-CN" sz="3600" b="1" dirty="0">
                <a:solidFill>
                  <a:srgbClr val="002060"/>
                </a:solidFill>
                <a:latin typeface="黑体" panose="02010609060101010101" pitchFamily="49" charset="-122"/>
                <a:ea typeface="黑体" panose="02010609060101010101" pitchFamily="49" charset="-122"/>
              </a:rPr>
              <a:t>实验室化学试剂存放</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65" name="Line 7"/>
          <p:cNvSpPr>
            <a:spLocks noChangeShapeType="1"/>
          </p:cNvSpPr>
          <p:nvPr/>
        </p:nvSpPr>
        <p:spPr bwMode="auto">
          <a:xfrm rot="16200000" flipH="1">
            <a:off x="1303797" y="3764157"/>
            <a:ext cx="3092450" cy="0"/>
          </a:xfrm>
          <a:prstGeom prst="line">
            <a:avLst/>
          </a:prstGeom>
          <a:noFill/>
          <a:ln w="9525">
            <a:solidFill>
              <a:srgbClr val="80808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algn="ctr"/>
            <a:endParaRPr lang="zh-CN" altLang="en-US" sz="160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6" name="Line 8"/>
          <p:cNvSpPr>
            <a:spLocks noChangeShapeType="1"/>
          </p:cNvSpPr>
          <p:nvPr/>
        </p:nvSpPr>
        <p:spPr bwMode="auto">
          <a:xfrm rot="10800000" flipH="1">
            <a:off x="2616660" y="3764157"/>
            <a:ext cx="223837" cy="0"/>
          </a:xfrm>
          <a:prstGeom prst="line">
            <a:avLst/>
          </a:prstGeom>
          <a:noFill/>
          <a:ln w="9525">
            <a:solidFill>
              <a:srgbClr val="80808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algn="ctr"/>
            <a:endParaRPr lang="zh-CN" altLang="en-US" sz="160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Line 9"/>
          <p:cNvSpPr>
            <a:spLocks noChangeShapeType="1"/>
          </p:cNvSpPr>
          <p:nvPr/>
        </p:nvSpPr>
        <p:spPr bwMode="auto">
          <a:xfrm rot="10800000" flipH="1">
            <a:off x="2843672" y="3764157"/>
            <a:ext cx="244475" cy="0"/>
          </a:xfrm>
          <a:prstGeom prst="line">
            <a:avLst/>
          </a:prstGeom>
          <a:noFill/>
          <a:ln w="9525">
            <a:solidFill>
              <a:srgbClr val="80808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algn="ctr"/>
            <a:endParaRPr lang="zh-CN" altLang="en-US" sz="160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Line 10"/>
          <p:cNvSpPr>
            <a:spLocks noChangeShapeType="1"/>
          </p:cNvSpPr>
          <p:nvPr/>
        </p:nvSpPr>
        <p:spPr bwMode="auto">
          <a:xfrm rot="10800000" flipH="1">
            <a:off x="2850021" y="5313557"/>
            <a:ext cx="241300" cy="0"/>
          </a:xfrm>
          <a:prstGeom prst="line">
            <a:avLst/>
          </a:prstGeom>
          <a:noFill/>
          <a:ln w="9525">
            <a:solidFill>
              <a:srgbClr val="80808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algn="ctr"/>
            <a:endParaRPr lang="zh-CN" altLang="en-US" sz="160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Line 11"/>
          <p:cNvSpPr>
            <a:spLocks noChangeShapeType="1"/>
          </p:cNvSpPr>
          <p:nvPr/>
        </p:nvSpPr>
        <p:spPr bwMode="auto">
          <a:xfrm rot="10800000" flipH="1">
            <a:off x="2850021" y="2217932"/>
            <a:ext cx="241300" cy="0"/>
          </a:xfrm>
          <a:prstGeom prst="line">
            <a:avLst/>
          </a:prstGeom>
          <a:noFill/>
          <a:ln w="9525">
            <a:solidFill>
              <a:srgbClr val="80808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algn="ctr"/>
            <a:endParaRPr lang="zh-CN" altLang="en-US" sz="160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AutoShape 12"/>
          <p:cNvSpPr>
            <a:spLocks noChangeArrowheads="1"/>
          </p:cNvSpPr>
          <p:nvPr/>
        </p:nvSpPr>
        <p:spPr bwMode="auto">
          <a:xfrm rot="5400000" flipV="1">
            <a:off x="1228390" y="3696689"/>
            <a:ext cx="3078163" cy="171450"/>
          </a:xfrm>
          <a:prstGeom prst="triangle">
            <a:avLst>
              <a:gd name="adj" fmla="val 50000"/>
            </a:avLst>
          </a:prstGeom>
          <a:gradFill rotWithShape="1">
            <a:gsLst>
              <a:gs pos="0">
                <a:srgbClr val="FFFFFF">
                  <a:alpha val="0"/>
                </a:srgbClr>
              </a:gs>
              <a:gs pos="100000">
                <a:srgbClr val="FF9900">
                  <a:alpha val="39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zh-CN" altLang="en-US" sz="1600" kern="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1" name="Rectangle 25"/>
          <p:cNvSpPr>
            <a:spLocks noChangeArrowheads="1"/>
          </p:cNvSpPr>
          <p:nvPr/>
        </p:nvSpPr>
        <p:spPr bwMode="auto">
          <a:xfrm>
            <a:off x="3367545" y="1528277"/>
            <a:ext cx="4400550" cy="203200"/>
          </a:xfrm>
          <a:prstGeom prst="rect">
            <a:avLst/>
          </a:prstGeom>
          <a:gradFill rotWithShape="1">
            <a:gsLst>
              <a:gs pos="0">
                <a:srgbClr val="FFFFFF">
                  <a:alpha val="14000"/>
                </a:srgbClr>
              </a:gs>
              <a:gs pos="100000">
                <a:srgbClr val="FFFFFF">
                  <a:alpha val="5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zh-CN" altLang="en-US" kern="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5" name="圆角矩形 144"/>
          <p:cNvSpPr/>
          <p:nvPr/>
        </p:nvSpPr>
        <p:spPr>
          <a:xfrm>
            <a:off x="605063" y="2349892"/>
            <a:ext cx="2011137" cy="283964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800" b="1" dirty="0">
                <a:solidFill>
                  <a:srgbClr val="00B050"/>
                </a:solidFill>
                <a:latin typeface="黑体" panose="02010609060101010101" pitchFamily="49" charset="-122"/>
                <a:ea typeface="黑体" panose="02010609060101010101" pitchFamily="49" charset="-122"/>
              </a:rPr>
              <a:t>8.2.1 </a:t>
            </a:r>
            <a:r>
              <a:rPr lang="zh-CN" altLang="zh-CN" sz="2800" b="1" dirty="0">
                <a:latin typeface="黑体" panose="02010609060101010101" pitchFamily="49" charset="-122"/>
                <a:ea typeface="黑体" panose="02010609060101010101" pitchFamily="49" charset="-122"/>
              </a:rPr>
              <a:t>实验室内化学品建有动态使用台帐</a:t>
            </a:r>
            <a:endParaRPr lang="zh-CN" altLang="en-US" sz="2800" b="1" dirty="0">
              <a:latin typeface="黑体" panose="02010609060101010101" pitchFamily="49" charset="-122"/>
              <a:ea typeface="黑体" panose="02010609060101010101" pitchFamily="49" charset="-122"/>
            </a:endParaRPr>
          </a:p>
        </p:txBody>
      </p:sp>
      <p:sp>
        <p:nvSpPr>
          <p:cNvPr id="146" name="圆角矩形 145"/>
          <p:cNvSpPr/>
          <p:nvPr/>
        </p:nvSpPr>
        <p:spPr>
          <a:xfrm>
            <a:off x="3091321" y="1582931"/>
            <a:ext cx="2826879" cy="127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800" b="1" dirty="0">
                <a:solidFill>
                  <a:schemeClr val="dk1"/>
                </a:solidFill>
                <a:latin typeface="黑体" panose="02010609060101010101" pitchFamily="49" charset="-122"/>
                <a:ea typeface="黑体" panose="02010609060101010101" pitchFamily="49" charset="-122"/>
              </a:rPr>
              <a:t>建立本实验室危险化学品目录</a:t>
            </a:r>
            <a:endParaRPr lang="zh-CN" altLang="en-US" sz="2800" b="1" dirty="0">
              <a:solidFill>
                <a:schemeClr val="dk1"/>
              </a:solidFill>
              <a:latin typeface="黑体" panose="02010609060101010101" pitchFamily="49" charset="-122"/>
              <a:ea typeface="黑体" panose="02010609060101010101" pitchFamily="49" charset="-122"/>
            </a:endParaRPr>
          </a:p>
        </p:txBody>
      </p:sp>
      <p:sp>
        <p:nvSpPr>
          <p:cNvPr id="147" name="圆角矩形 146"/>
          <p:cNvSpPr/>
          <p:nvPr/>
        </p:nvSpPr>
        <p:spPr>
          <a:xfrm>
            <a:off x="3088147" y="3134713"/>
            <a:ext cx="2830053" cy="127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000" b="1" dirty="0">
                <a:solidFill>
                  <a:schemeClr val="dk1"/>
                </a:solidFill>
                <a:latin typeface="黑体" panose="02010609060101010101" pitchFamily="49" charset="-122"/>
                <a:ea typeface="黑体" panose="02010609060101010101" pitchFamily="49" charset="-122"/>
                <a:hlinkClick r:id="rId1" action="ppaction://hlinksldjump"/>
              </a:rPr>
              <a:t>并有危险化学品安全技术说明书（</a:t>
            </a:r>
            <a:r>
              <a:rPr lang="en-US" altLang="zh-CN" sz="2000" b="1" dirty="0">
                <a:solidFill>
                  <a:schemeClr val="dk1"/>
                </a:solidFill>
                <a:latin typeface="黑体" panose="02010609060101010101" pitchFamily="49" charset="-122"/>
                <a:ea typeface="黑体" panose="02010609060101010101" pitchFamily="49" charset="-122"/>
                <a:hlinkClick r:id="rId1" action="ppaction://hlinksldjump"/>
              </a:rPr>
              <a:t>MSDS</a:t>
            </a:r>
            <a:r>
              <a:rPr lang="zh-CN" altLang="zh-CN" sz="2000" b="1" dirty="0">
                <a:solidFill>
                  <a:schemeClr val="dk1"/>
                </a:solidFill>
                <a:latin typeface="黑体" panose="02010609060101010101" pitchFamily="49" charset="-122"/>
                <a:ea typeface="黑体" panose="02010609060101010101" pitchFamily="49" charset="-122"/>
                <a:hlinkClick r:id="rId1" action="ppaction://hlinksldjump"/>
              </a:rPr>
              <a:t>）或安全周知卡</a:t>
            </a:r>
            <a:endParaRPr lang="zh-CN" altLang="en-US" sz="2000" b="1" dirty="0">
              <a:solidFill>
                <a:schemeClr val="dk1"/>
              </a:solidFill>
              <a:latin typeface="黑体" panose="02010609060101010101" pitchFamily="49" charset="-122"/>
              <a:ea typeface="黑体" panose="02010609060101010101" pitchFamily="49" charset="-122"/>
            </a:endParaRPr>
          </a:p>
        </p:txBody>
      </p:sp>
      <p:sp>
        <p:nvSpPr>
          <p:cNvPr id="148" name="圆角矩形 147"/>
          <p:cNvSpPr/>
          <p:nvPr/>
        </p:nvSpPr>
        <p:spPr>
          <a:xfrm>
            <a:off x="3117786" y="4675382"/>
            <a:ext cx="2800414" cy="140791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800" b="1" dirty="0">
                <a:solidFill>
                  <a:schemeClr val="dk1"/>
                </a:solidFill>
                <a:latin typeface="黑体" panose="02010609060101010101" pitchFamily="49" charset="-122"/>
                <a:ea typeface="黑体" panose="02010609060101010101" pitchFamily="49" charset="-122"/>
              </a:rPr>
              <a:t>定期清理过期药品，无累积现象</a:t>
            </a:r>
            <a:endParaRPr lang="zh-CN" altLang="en-US" sz="2800" b="1" dirty="0">
              <a:solidFill>
                <a:schemeClr val="dk1"/>
              </a:solidFill>
              <a:latin typeface="黑体" panose="02010609060101010101" pitchFamily="49" charset="-122"/>
              <a:ea typeface="黑体" panose="02010609060101010101" pitchFamily="49" charset="-122"/>
            </a:endParaRPr>
          </a:p>
        </p:txBody>
      </p:sp>
      <p:sp>
        <p:nvSpPr>
          <p:cNvPr id="154" name="圆角矩形 153"/>
          <p:cNvSpPr/>
          <p:nvPr/>
        </p:nvSpPr>
        <p:spPr>
          <a:xfrm>
            <a:off x="6637795" y="1435100"/>
            <a:ext cx="2260600" cy="1417831"/>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rgbClr val="FF0000"/>
                </a:solidFill>
                <a:latin typeface="黑体" panose="02010609060101010101" pitchFamily="49" charset="-122"/>
                <a:ea typeface="黑体" panose="02010609060101010101" pitchFamily="49" charset="-122"/>
              </a:rPr>
              <a:t>1.</a:t>
            </a:r>
            <a:r>
              <a:rPr lang="zh-CN" altLang="en-US" sz="2400" dirty="0">
                <a:solidFill>
                  <a:srgbClr val="FF0000"/>
                </a:solidFill>
                <a:latin typeface="黑体" panose="02010609060101010101" pitchFamily="49" charset="-122"/>
                <a:ea typeface="黑体" panose="02010609060101010101" pitchFamily="49" charset="-122"/>
              </a:rPr>
              <a:t>过于简单，没有体现动态使用</a:t>
            </a:r>
            <a:endParaRPr lang="en-US" altLang="zh-CN" sz="2400" dirty="0">
              <a:solidFill>
                <a:srgbClr val="FF0000"/>
              </a:solidFill>
              <a:latin typeface="黑体" panose="02010609060101010101" pitchFamily="49" charset="-122"/>
              <a:ea typeface="黑体" panose="02010609060101010101" pitchFamily="49" charset="-122"/>
            </a:endParaRPr>
          </a:p>
          <a:p>
            <a:r>
              <a:rPr lang="en-US" altLang="zh-CN" sz="2400" dirty="0">
                <a:solidFill>
                  <a:srgbClr val="FF0000"/>
                </a:solidFill>
                <a:latin typeface="黑体" panose="02010609060101010101" pitchFamily="49" charset="-122"/>
                <a:ea typeface="黑体" panose="02010609060101010101" pitchFamily="49" charset="-122"/>
              </a:rPr>
              <a:t>2.</a:t>
            </a:r>
            <a:r>
              <a:rPr lang="zh-CN" altLang="en-US" sz="2400" dirty="0">
                <a:solidFill>
                  <a:srgbClr val="FF0000"/>
                </a:solidFill>
                <a:latin typeface="黑体" panose="02010609060101010101" pitchFamily="49" charset="-122"/>
                <a:ea typeface="黑体" panose="02010609060101010101" pitchFamily="49" charset="-122"/>
              </a:rPr>
              <a:t>无</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4" name="左箭头 3"/>
          <p:cNvSpPr/>
          <p:nvPr/>
        </p:nvSpPr>
        <p:spPr>
          <a:xfrm>
            <a:off x="6007100" y="2136905"/>
            <a:ext cx="571500" cy="1620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左箭头 155"/>
          <p:cNvSpPr/>
          <p:nvPr/>
        </p:nvSpPr>
        <p:spPr>
          <a:xfrm>
            <a:off x="5924550" y="3688687"/>
            <a:ext cx="571500" cy="1620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圆角矩形 156"/>
          <p:cNvSpPr/>
          <p:nvPr/>
        </p:nvSpPr>
        <p:spPr>
          <a:xfrm>
            <a:off x="6578600" y="3134713"/>
            <a:ext cx="2260600" cy="1269999"/>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rgbClr val="FF0000"/>
                </a:solidFill>
                <a:latin typeface="黑体" panose="02010609060101010101" pitchFamily="49" charset="-122"/>
                <a:ea typeface="黑体" panose="02010609060101010101" pitchFamily="49" charset="-122"/>
              </a:rPr>
              <a:t>大部分高校没有，少部分认证专业有</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158" name="圆角矩形 157"/>
          <p:cNvSpPr/>
          <p:nvPr/>
        </p:nvSpPr>
        <p:spPr>
          <a:xfrm>
            <a:off x="6637795" y="4675382"/>
            <a:ext cx="2260600" cy="1407917"/>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rgbClr val="FF0000"/>
                </a:solidFill>
                <a:latin typeface="黑体" panose="02010609060101010101" pitchFamily="49" charset="-122"/>
                <a:ea typeface="黑体" panose="02010609060101010101" pitchFamily="49" charset="-122"/>
              </a:rPr>
              <a:t>定期检查，存在此现象</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159" name="左箭头 158"/>
          <p:cNvSpPr/>
          <p:nvPr/>
        </p:nvSpPr>
        <p:spPr>
          <a:xfrm>
            <a:off x="5918200" y="5321496"/>
            <a:ext cx="571500" cy="1620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46" y="1335269"/>
            <a:ext cx="8943893" cy="5030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二、</a:t>
            </a:r>
            <a:r>
              <a:rPr lang="zh-CN" altLang="zh-CN" sz="3600" b="1" dirty="0">
                <a:solidFill>
                  <a:srgbClr val="002060"/>
                </a:solidFill>
                <a:latin typeface="黑体" panose="02010609060101010101" pitchFamily="49" charset="-122"/>
                <a:ea typeface="黑体" panose="02010609060101010101" pitchFamily="49" charset="-122"/>
              </a:rPr>
              <a:t>实验室化学试剂存放</a:t>
            </a:r>
            <a:endParaRPr lang="zh-CN" altLang="en-US" sz="3600" b="1" dirty="0">
              <a:solidFill>
                <a:srgbClr val="002060"/>
              </a:solidFill>
              <a:latin typeface="黑体" panose="02010609060101010101" pitchFamily="49" charset="-122"/>
              <a:ea typeface="黑体" panose="02010609060101010101" pitchFamily="49" charset="-122"/>
            </a:endParaRPr>
          </a:p>
        </p:txBody>
      </p:sp>
      <p:pic>
        <p:nvPicPr>
          <p:cNvPr id="3074" name="Picture 2" descr="C:\Users\dell\Desktop\u=1108440599,852869768&amp;fm=26&amp;gp=0.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0700" y="4470051"/>
            <a:ext cx="3193482" cy="226098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dell\Desktop\u=276486200,12117773&amp;fm=26&amp;gp=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526" y="1269999"/>
            <a:ext cx="2269829" cy="3082427"/>
          </a:xfrm>
          <a:prstGeom prst="rect">
            <a:avLst/>
          </a:prstGeom>
          <a:noFill/>
          <a:extLst>
            <a:ext uri="{909E8E84-426E-40DD-AFC4-6F175D3DCCD1}">
              <a14:hiddenFill xmlns:a14="http://schemas.microsoft.com/office/drawing/2010/main">
                <a:solidFill>
                  <a:srgbClr val="FFFFFF"/>
                </a:solidFill>
              </a14:hiddenFill>
            </a:ext>
          </a:extLst>
        </p:spPr>
      </p:pic>
      <p:sp>
        <p:nvSpPr>
          <p:cNvPr id="25" name="右箭头 24"/>
          <p:cNvSpPr/>
          <p:nvPr/>
        </p:nvSpPr>
        <p:spPr>
          <a:xfrm>
            <a:off x="3714182" y="3666626"/>
            <a:ext cx="1278008"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5123321" y="1359273"/>
            <a:ext cx="2826879" cy="530050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500"/>
              </a:lnSpc>
            </a:pPr>
            <a:endParaRPr lang="en-US" altLang="zh-CN" sz="2400" b="1" dirty="0">
              <a:solidFill>
                <a:schemeClr val="dk1"/>
              </a:solidFill>
              <a:latin typeface="黑体" panose="02010609060101010101" pitchFamily="49" charset="-122"/>
              <a:ea typeface="黑体" panose="02010609060101010101" pitchFamily="49" charset="-122"/>
            </a:endParaRPr>
          </a:p>
          <a:p>
            <a:pPr>
              <a:lnSpc>
                <a:spcPts val="3300"/>
              </a:lnSpc>
            </a:pPr>
            <a:r>
              <a:rPr lang="en-US" altLang="zh-CN" sz="2400" b="1" dirty="0">
                <a:solidFill>
                  <a:schemeClr val="dk1"/>
                </a:solidFill>
                <a:latin typeface="黑体" panose="02010609060101010101" pitchFamily="49" charset="-122"/>
                <a:ea typeface="黑体" panose="02010609060101010101" pitchFamily="49" charset="-122"/>
              </a:rPr>
              <a:t>1.</a:t>
            </a:r>
            <a:r>
              <a:rPr lang="zh-CN" altLang="en-US" sz="2400" b="1" dirty="0">
                <a:solidFill>
                  <a:schemeClr val="dk1"/>
                </a:solidFill>
                <a:latin typeface="黑体" panose="02010609060101010101" pitchFamily="49" charset="-122"/>
                <a:ea typeface="黑体" panose="02010609060101010101" pitchFamily="49" charset="-122"/>
              </a:rPr>
              <a:t>危险性警示词</a:t>
            </a:r>
            <a:endParaRPr lang="en-US" altLang="zh-CN" sz="2400" b="1" dirty="0">
              <a:solidFill>
                <a:schemeClr val="dk1"/>
              </a:solidFill>
              <a:latin typeface="黑体" panose="02010609060101010101" pitchFamily="49" charset="-122"/>
              <a:ea typeface="黑体" panose="02010609060101010101" pitchFamily="49" charset="-122"/>
            </a:endParaRPr>
          </a:p>
          <a:p>
            <a:pPr>
              <a:lnSpc>
                <a:spcPts val="3300"/>
              </a:lnSpc>
            </a:pPr>
            <a:r>
              <a:rPr lang="en-US" altLang="zh-CN" sz="2400" b="1" dirty="0">
                <a:solidFill>
                  <a:schemeClr val="dk1"/>
                </a:solidFill>
                <a:latin typeface="黑体" panose="02010609060101010101" pitchFamily="49" charset="-122"/>
                <a:ea typeface="黑体" panose="02010609060101010101" pitchFamily="49" charset="-122"/>
              </a:rPr>
              <a:t>2.</a:t>
            </a:r>
            <a:r>
              <a:rPr lang="zh-CN" altLang="en-US" sz="2400" b="1" dirty="0">
                <a:solidFill>
                  <a:schemeClr val="dk1"/>
                </a:solidFill>
                <a:latin typeface="黑体" panose="02010609060101010101" pitchFamily="49" charset="-122"/>
                <a:ea typeface="黑体" panose="02010609060101010101" pitchFamily="49" charset="-122"/>
              </a:rPr>
              <a:t>中文名称及分子式</a:t>
            </a:r>
            <a:endParaRPr lang="en-US" altLang="zh-CN" sz="2400" b="1" dirty="0">
              <a:solidFill>
                <a:schemeClr val="dk1"/>
              </a:solidFill>
              <a:latin typeface="黑体" panose="02010609060101010101" pitchFamily="49" charset="-122"/>
              <a:ea typeface="黑体" panose="02010609060101010101" pitchFamily="49" charset="-122"/>
            </a:endParaRPr>
          </a:p>
          <a:p>
            <a:pPr>
              <a:lnSpc>
                <a:spcPts val="3300"/>
              </a:lnSpc>
            </a:pPr>
            <a:r>
              <a:rPr lang="en-US" altLang="zh-CN" sz="2400" b="1" dirty="0">
                <a:solidFill>
                  <a:schemeClr val="dk1"/>
                </a:solidFill>
                <a:latin typeface="黑体" panose="02010609060101010101" pitchFamily="49" charset="-122"/>
                <a:ea typeface="黑体" panose="02010609060101010101" pitchFamily="49" charset="-122"/>
              </a:rPr>
              <a:t>3.</a:t>
            </a:r>
            <a:r>
              <a:rPr lang="zh-CN" altLang="en-US" sz="2400" b="1" dirty="0">
                <a:solidFill>
                  <a:schemeClr val="dk1"/>
                </a:solidFill>
                <a:latin typeface="黑体" panose="02010609060101010101" pitchFamily="49" charset="-122"/>
                <a:ea typeface="黑体" panose="02010609060101010101" pitchFamily="49" charset="-122"/>
              </a:rPr>
              <a:t>危险标识</a:t>
            </a:r>
            <a:endParaRPr lang="en-US" altLang="zh-CN" sz="2400" b="1" dirty="0">
              <a:solidFill>
                <a:schemeClr val="dk1"/>
              </a:solidFill>
              <a:latin typeface="黑体" panose="02010609060101010101" pitchFamily="49" charset="-122"/>
              <a:ea typeface="黑体" panose="02010609060101010101" pitchFamily="49" charset="-122"/>
            </a:endParaRPr>
          </a:p>
          <a:p>
            <a:pPr>
              <a:lnSpc>
                <a:spcPts val="3300"/>
              </a:lnSpc>
            </a:pPr>
            <a:r>
              <a:rPr lang="en-US" altLang="zh-CN" sz="2400" b="1" dirty="0">
                <a:solidFill>
                  <a:schemeClr val="dk1"/>
                </a:solidFill>
                <a:latin typeface="黑体" panose="02010609060101010101" pitchFamily="49" charset="-122"/>
                <a:ea typeface="黑体" panose="02010609060101010101" pitchFamily="49" charset="-122"/>
              </a:rPr>
              <a:t>4.</a:t>
            </a:r>
            <a:r>
              <a:rPr lang="zh-CN" altLang="en-US" sz="2400" b="1" dirty="0">
                <a:solidFill>
                  <a:schemeClr val="dk1"/>
                </a:solidFill>
                <a:latin typeface="黑体" panose="02010609060101010101" pitchFamily="49" charset="-122"/>
                <a:ea typeface="黑体" panose="02010609060101010101" pitchFamily="49" charset="-122"/>
              </a:rPr>
              <a:t>劳动防护用品</a:t>
            </a:r>
            <a:endParaRPr lang="en-US" altLang="zh-CN" sz="2400" b="1" dirty="0">
              <a:solidFill>
                <a:schemeClr val="dk1"/>
              </a:solidFill>
              <a:latin typeface="黑体" panose="02010609060101010101" pitchFamily="49" charset="-122"/>
              <a:ea typeface="黑体" panose="02010609060101010101" pitchFamily="49" charset="-122"/>
            </a:endParaRPr>
          </a:p>
          <a:p>
            <a:pPr>
              <a:lnSpc>
                <a:spcPts val="3300"/>
              </a:lnSpc>
            </a:pPr>
            <a:r>
              <a:rPr lang="en-US" altLang="zh-CN" sz="2400" b="1" dirty="0">
                <a:solidFill>
                  <a:schemeClr val="dk1"/>
                </a:solidFill>
                <a:latin typeface="黑体" panose="02010609060101010101" pitchFamily="49" charset="-122"/>
                <a:ea typeface="黑体" panose="02010609060101010101" pitchFamily="49" charset="-122"/>
              </a:rPr>
              <a:t>5.</a:t>
            </a:r>
            <a:r>
              <a:rPr lang="zh-CN" altLang="en-US" sz="2400" b="1" dirty="0">
                <a:solidFill>
                  <a:schemeClr val="dk1"/>
                </a:solidFill>
                <a:latin typeface="黑体" panose="02010609060101010101" pitchFamily="49" charset="-122"/>
                <a:ea typeface="黑体" panose="02010609060101010101" pitchFamily="49" charset="-122"/>
              </a:rPr>
              <a:t>健康危害</a:t>
            </a:r>
            <a:endParaRPr lang="en-US" altLang="zh-CN" sz="2400" b="1" dirty="0">
              <a:solidFill>
                <a:schemeClr val="dk1"/>
              </a:solidFill>
              <a:latin typeface="黑体" panose="02010609060101010101" pitchFamily="49" charset="-122"/>
              <a:ea typeface="黑体" panose="02010609060101010101" pitchFamily="49" charset="-122"/>
            </a:endParaRPr>
          </a:p>
          <a:p>
            <a:pPr>
              <a:lnSpc>
                <a:spcPts val="3300"/>
              </a:lnSpc>
            </a:pPr>
            <a:r>
              <a:rPr lang="en-US" altLang="zh-CN" sz="2400" b="1" dirty="0">
                <a:solidFill>
                  <a:schemeClr val="dk1"/>
                </a:solidFill>
                <a:latin typeface="黑体" panose="02010609060101010101" pitchFamily="49" charset="-122"/>
                <a:ea typeface="黑体" panose="02010609060101010101" pitchFamily="49" charset="-122"/>
              </a:rPr>
              <a:t>6.</a:t>
            </a:r>
            <a:r>
              <a:rPr lang="zh-CN" altLang="en-US" sz="2400" b="1" dirty="0">
                <a:solidFill>
                  <a:schemeClr val="dk1"/>
                </a:solidFill>
                <a:latin typeface="黑体" panose="02010609060101010101" pitchFamily="49" charset="-122"/>
                <a:ea typeface="黑体" panose="02010609060101010101" pitchFamily="49" charset="-122"/>
              </a:rPr>
              <a:t>危险特性</a:t>
            </a:r>
            <a:endParaRPr lang="en-US" altLang="zh-CN" sz="2400" b="1" dirty="0">
              <a:solidFill>
                <a:schemeClr val="dk1"/>
              </a:solidFill>
              <a:latin typeface="黑体" panose="02010609060101010101" pitchFamily="49" charset="-122"/>
              <a:ea typeface="黑体" panose="02010609060101010101" pitchFamily="49" charset="-122"/>
            </a:endParaRPr>
          </a:p>
          <a:p>
            <a:pPr>
              <a:lnSpc>
                <a:spcPts val="3300"/>
              </a:lnSpc>
            </a:pPr>
            <a:r>
              <a:rPr lang="en-US" altLang="zh-CN" sz="2400" b="1" dirty="0">
                <a:solidFill>
                  <a:schemeClr val="dk1"/>
                </a:solidFill>
                <a:latin typeface="黑体" panose="02010609060101010101" pitchFamily="49" charset="-122"/>
                <a:ea typeface="黑体" panose="02010609060101010101" pitchFamily="49" charset="-122"/>
              </a:rPr>
              <a:t>7.</a:t>
            </a:r>
            <a:r>
              <a:rPr lang="zh-CN" altLang="en-US" sz="2400" b="1" dirty="0">
                <a:solidFill>
                  <a:schemeClr val="dk1"/>
                </a:solidFill>
                <a:latin typeface="黑体" panose="02010609060101010101" pitchFamily="49" charset="-122"/>
                <a:ea typeface="黑体" panose="02010609060101010101" pitchFamily="49" charset="-122"/>
              </a:rPr>
              <a:t>现场急救</a:t>
            </a:r>
            <a:endParaRPr lang="en-US" altLang="zh-CN" sz="2400" b="1" dirty="0">
              <a:solidFill>
                <a:schemeClr val="dk1"/>
              </a:solidFill>
              <a:latin typeface="黑体" panose="02010609060101010101" pitchFamily="49" charset="-122"/>
              <a:ea typeface="黑体" panose="02010609060101010101" pitchFamily="49" charset="-122"/>
            </a:endParaRPr>
          </a:p>
          <a:p>
            <a:pPr>
              <a:lnSpc>
                <a:spcPts val="3300"/>
              </a:lnSpc>
            </a:pPr>
            <a:r>
              <a:rPr lang="en-US" altLang="zh-CN" sz="2400" b="1" dirty="0">
                <a:solidFill>
                  <a:schemeClr val="dk1"/>
                </a:solidFill>
                <a:latin typeface="黑体" panose="02010609060101010101" pitchFamily="49" charset="-122"/>
                <a:ea typeface="黑体" panose="02010609060101010101" pitchFamily="49" charset="-122"/>
              </a:rPr>
              <a:t>8.</a:t>
            </a:r>
            <a:r>
              <a:rPr lang="zh-CN" altLang="en-US" sz="2400" b="1" dirty="0">
                <a:solidFill>
                  <a:schemeClr val="dk1"/>
                </a:solidFill>
                <a:latin typeface="黑体" panose="02010609060101010101" pitchFamily="49" charset="-122"/>
                <a:ea typeface="黑体" panose="02010609060101010101" pitchFamily="49" charset="-122"/>
              </a:rPr>
              <a:t>泄漏处理与消防方法</a:t>
            </a:r>
            <a:endParaRPr lang="en-US" altLang="zh-CN" sz="2400" b="1" dirty="0">
              <a:solidFill>
                <a:schemeClr val="dk1"/>
              </a:solidFill>
              <a:latin typeface="黑体" panose="02010609060101010101" pitchFamily="49" charset="-122"/>
              <a:ea typeface="黑体" panose="02010609060101010101" pitchFamily="49" charset="-122"/>
            </a:endParaRPr>
          </a:p>
          <a:p>
            <a:pPr>
              <a:lnSpc>
                <a:spcPts val="3300"/>
              </a:lnSpc>
            </a:pPr>
            <a:r>
              <a:rPr lang="en-US" altLang="zh-CN" sz="2400" b="1" dirty="0">
                <a:solidFill>
                  <a:schemeClr val="dk1"/>
                </a:solidFill>
                <a:latin typeface="黑体" panose="02010609060101010101" pitchFamily="49" charset="-122"/>
                <a:ea typeface="黑体" panose="02010609060101010101" pitchFamily="49" charset="-122"/>
              </a:rPr>
              <a:t>9.</a:t>
            </a:r>
            <a:r>
              <a:rPr lang="zh-CN" altLang="en-US" sz="2400" b="1" dirty="0">
                <a:solidFill>
                  <a:schemeClr val="dk1"/>
                </a:solidFill>
                <a:latin typeface="黑体" panose="02010609060101010101" pitchFamily="49" charset="-122"/>
                <a:ea typeface="黑体" panose="02010609060101010101" pitchFamily="49" charset="-122"/>
              </a:rPr>
              <a:t>理化性质</a:t>
            </a:r>
            <a:endParaRPr lang="en-US" altLang="zh-CN" sz="2400" b="1" dirty="0">
              <a:solidFill>
                <a:schemeClr val="dk1"/>
              </a:solidFill>
              <a:latin typeface="黑体" panose="02010609060101010101" pitchFamily="49" charset="-122"/>
              <a:ea typeface="黑体" panose="02010609060101010101" pitchFamily="49" charset="-122"/>
            </a:endParaRPr>
          </a:p>
          <a:p>
            <a:pPr>
              <a:lnSpc>
                <a:spcPts val="3300"/>
              </a:lnSpc>
            </a:pPr>
            <a:r>
              <a:rPr lang="en-US" altLang="zh-CN" sz="2400" b="1" dirty="0">
                <a:solidFill>
                  <a:schemeClr val="dk1"/>
                </a:solidFill>
                <a:latin typeface="黑体" panose="02010609060101010101" pitchFamily="49" charset="-122"/>
                <a:ea typeface="黑体" panose="02010609060101010101" pitchFamily="49" charset="-122"/>
              </a:rPr>
              <a:t>10.</a:t>
            </a:r>
            <a:r>
              <a:rPr lang="zh-CN" altLang="en-US" sz="2400" b="1" dirty="0">
                <a:solidFill>
                  <a:schemeClr val="dk1"/>
                </a:solidFill>
                <a:latin typeface="黑体" panose="02010609060101010101" pitchFamily="49" charset="-122"/>
                <a:ea typeface="黑体" panose="02010609060101010101" pitchFamily="49" charset="-122"/>
              </a:rPr>
              <a:t>储运注意事项</a:t>
            </a:r>
            <a:endParaRPr lang="en-US" altLang="zh-CN" sz="2400" b="1" dirty="0">
              <a:solidFill>
                <a:schemeClr val="dk1"/>
              </a:solidFill>
              <a:latin typeface="黑体" panose="02010609060101010101" pitchFamily="49" charset="-122"/>
              <a:ea typeface="黑体" panose="02010609060101010101" pitchFamily="49" charset="-122"/>
            </a:endParaRPr>
          </a:p>
          <a:p>
            <a:endParaRPr lang="zh-CN" altLang="en-US" sz="2800" b="1" dirty="0">
              <a:solidFill>
                <a:schemeClr val="dk1"/>
              </a:solidFill>
              <a:latin typeface="黑体" panose="02010609060101010101" pitchFamily="49" charset="-122"/>
              <a:ea typeface="黑体" panose="02010609060101010101" pitchFamily="49" charset="-122"/>
            </a:endParaRPr>
          </a:p>
        </p:txBody>
      </p:sp>
      <p:pic>
        <p:nvPicPr>
          <p:cNvPr id="3077" name="Picture 5" descr="C:\Users\dell\Desktop\微信图片_201906121217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4165" y="2332374"/>
            <a:ext cx="4093531" cy="452562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6149" y="970534"/>
            <a:ext cx="4093531" cy="568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5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二、</a:t>
            </a:r>
            <a:r>
              <a:rPr lang="zh-CN" altLang="zh-CN" sz="3600" b="1" dirty="0">
                <a:solidFill>
                  <a:srgbClr val="002060"/>
                </a:solidFill>
                <a:latin typeface="黑体" panose="02010609060101010101" pitchFamily="49" charset="-122"/>
                <a:ea typeface="黑体" panose="02010609060101010101" pitchFamily="49" charset="-122"/>
              </a:rPr>
              <a:t>实验室化学试剂存放</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65" name="Line 7"/>
          <p:cNvSpPr>
            <a:spLocks noChangeShapeType="1"/>
          </p:cNvSpPr>
          <p:nvPr/>
        </p:nvSpPr>
        <p:spPr bwMode="auto">
          <a:xfrm rot="16200000" flipH="1">
            <a:off x="1303797" y="3764157"/>
            <a:ext cx="3092450" cy="0"/>
          </a:xfrm>
          <a:prstGeom prst="line">
            <a:avLst/>
          </a:prstGeom>
          <a:noFill/>
          <a:ln w="9525">
            <a:solidFill>
              <a:srgbClr val="80808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algn="ctr"/>
            <a:endParaRPr lang="zh-CN" altLang="en-US" sz="160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6" name="Line 8"/>
          <p:cNvSpPr>
            <a:spLocks noChangeShapeType="1"/>
          </p:cNvSpPr>
          <p:nvPr/>
        </p:nvSpPr>
        <p:spPr bwMode="auto">
          <a:xfrm rot="10800000" flipH="1">
            <a:off x="2616660" y="3764157"/>
            <a:ext cx="223837" cy="0"/>
          </a:xfrm>
          <a:prstGeom prst="line">
            <a:avLst/>
          </a:prstGeom>
          <a:noFill/>
          <a:ln w="9525">
            <a:solidFill>
              <a:srgbClr val="80808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algn="ctr"/>
            <a:endParaRPr lang="zh-CN" altLang="en-US" sz="160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Line 9"/>
          <p:cNvSpPr>
            <a:spLocks noChangeShapeType="1"/>
          </p:cNvSpPr>
          <p:nvPr/>
        </p:nvSpPr>
        <p:spPr bwMode="auto">
          <a:xfrm rot="10800000" flipH="1">
            <a:off x="2843672" y="3764157"/>
            <a:ext cx="244475" cy="0"/>
          </a:xfrm>
          <a:prstGeom prst="line">
            <a:avLst/>
          </a:prstGeom>
          <a:noFill/>
          <a:ln w="9525">
            <a:solidFill>
              <a:srgbClr val="80808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algn="ctr"/>
            <a:endParaRPr lang="zh-CN" altLang="en-US" sz="160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Line 10"/>
          <p:cNvSpPr>
            <a:spLocks noChangeShapeType="1"/>
          </p:cNvSpPr>
          <p:nvPr/>
        </p:nvSpPr>
        <p:spPr bwMode="auto">
          <a:xfrm rot="10800000" flipH="1">
            <a:off x="2850021" y="5313557"/>
            <a:ext cx="241300" cy="0"/>
          </a:xfrm>
          <a:prstGeom prst="line">
            <a:avLst/>
          </a:prstGeom>
          <a:noFill/>
          <a:ln w="9525">
            <a:solidFill>
              <a:srgbClr val="80808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algn="ctr"/>
            <a:endParaRPr lang="zh-CN" altLang="en-US" sz="160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Line 11"/>
          <p:cNvSpPr>
            <a:spLocks noChangeShapeType="1"/>
          </p:cNvSpPr>
          <p:nvPr/>
        </p:nvSpPr>
        <p:spPr bwMode="auto">
          <a:xfrm rot="10800000" flipH="1">
            <a:off x="2850021" y="2217932"/>
            <a:ext cx="241300" cy="0"/>
          </a:xfrm>
          <a:prstGeom prst="line">
            <a:avLst/>
          </a:prstGeom>
          <a:noFill/>
          <a:ln w="9525">
            <a:solidFill>
              <a:srgbClr val="80808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lstStyle/>
          <a:p>
            <a:pPr algn="ctr"/>
            <a:endParaRPr lang="zh-CN" altLang="en-US" sz="160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AutoShape 12"/>
          <p:cNvSpPr>
            <a:spLocks noChangeArrowheads="1"/>
          </p:cNvSpPr>
          <p:nvPr/>
        </p:nvSpPr>
        <p:spPr bwMode="auto">
          <a:xfrm rot="5400000" flipV="1">
            <a:off x="1228390" y="3696689"/>
            <a:ext cx="3078163" cy="171450"/>
          </a:xfrm>
          <a:prstGeom prst="triangle">
            <a:avLst>
              <a:gd name="adj" fmla="val 50000"/>
            </a:avLst>
          </a:prstGeom>
          <a:gradFill rotWithShape="1">
            <a:gsLst>
              <a:gs pos="0">
                <a:srgbClr val="FFFFFF">
                  <a:alpha val="0"/>
                </a:srgbClr>
              </a:gs>
              <a:gs pos="100000">
                <a:srgbClr val="FF9900">
                  <a:alpha val="39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zh-CN" altLang="en-US" sz="1600" kern="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1" name="Rectangle 25"/>
          <p:cNvSpPr>
            <a:spLocks noChangeArrowheads="1"/>
          </p:cNvSpPr>
          <p:nvPr/>
        </p:nvSpPr>
        <p:spPr bwMode="auto">
          <a:xfrm>
            <a:off x="3367545" y="1528277"/>
            <a:ext cx="4400550" cy="203200"/>
          </a:xfrm>
          <a:prstGeom prst="rect">
            <a:avLst/>
          </a:prstGeom>
          <a:gradFill rotWithShape="1">
            <a:gsLst>
              <a:gs pos="0">
                <a:srgbClr val="FFFFFF">
                  <a:alpha val="14000"/>
                </a:srgbClr>
              </a:gs>
              <a:gs pos="100000">
                <a:srgbClr val="FFFFFF">
                  <a:alpha val="500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zh-CN" altLang="en-US" kern="0">
              <a:solidFill>
                <a:srgbClr val="00336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5" name="圆角矩形 144"/>
          <p:cNvSpPr/>
          <p:nvPr/>
        </p:nvSpPr>
        <p:spPr>
          <a:xfrm>
            <a:off x="605063" y="2349892"/>
            <a:ext cx="2011137" cy="283964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800" b="1" dirty="0">
                <a:solidFill>
                  <a:srgbClr val="00B050"/>
                </a:solidFill>
                <a:latin typeface="黑体" panose="02010609060101010101" pitchFamily="49" charset="-122"/>
                <a:ea typeface="黑体" panose="02010609060101010101" pitchFamily="49" charset="-122"/>
              </a:rPr>
              <a:t>8.2.1 </a:t>
            </a:r>
            <a:r>
              <a:rPr lang="zh-CN" altLang="zh-CN" sz="2800" b="1" dirty="0">
                <a:latin typeface="黑体" panose="02010609060101010101" pitchFamily="49" charset="-122"/>
                <a:ea typeface="黑体" panose="02010609060101010101" pitchFamily="49" charset="-122"/>
              </a:rPr>
              <a:t>实验室内化学品建有动态使用台帐</a:t>
            </a:r>
            <a:endParaRPr lang="zh-CN" altLang="en-US" sz="2800" b="1" dirty="0">
              <a:latin typeface="黑体" panose="02010609060101010101" pitchFamily="49" charset="-122"/>
              <a:ea typeface="黑体" panose="02010609060101010101" pitchFamily="49" charset="-122"/>
            </a:endParaRPr>
          </a:p>
        </p:txBody>
      </p:sp>
      <p:sp>
        <p:nvSpPr>
          <p:cNvPr id="146" name="圆角矩形 145"/>
          <p:cNvSpPr/>
          <p:nvPr/>
        </p:nvSpPr>
        <p:spPr>
          <a:xfrm>
            <a:off x="3091321" y="1582931"/>
            <a:ext cx="2826879" cy="127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800" b="1" dirty="0">
                <a:solidFill>
                  <a:schemeClr val="dk1"/>
                </a:solidFill>
                <a:latin typeface="黑体" panose="02010609060101010101" pitchFamily="49" charset="-122"/>
                <a:ea typeface="黑体" panose="02010609060101010101" pitchFamily="49" charset="-122"/>
              </a:rPr>
              <a:t>建立本实验室危险化学品目录</a:t>
            </a:r>
            <a:endParaRPr lang="zh-CN" altLang="en-US" sz="2800" b="1" dirty="0">
              <a:solidFill>
                <a:schemeClr val="dk1"/>
              </a:solidFill>
              <a:latin typeface="黑体" panose="02010609060101010101" pitchFamily="49" charset="-122"/>
              <a:ea typeface="黑体" panose="02010609060101010101" pitchFamily="49" charset="-122"/>
            </a:endParaRPr>
          </a:p>
        </p:txBody>
      </p:sp>
      <p:sp>
        <p:nvSpPr>
          <p:cNvPr id="147" name="圆角矩形 146"/>
          <p:cNvSpPr/>
          <p:nvPr/>
        </p:nvSpPr>
        <p:spPr>
          <a:xfrm>
            <a:off x="3088147" y="3134713"/>
            <a:ext cx="2830053" cy="127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000" b="1" dirty="0">
                <a:solidFill>
                  <a:schemeClr val="dk1"/>
                </a:solidFill>
                <a:latin typeface="黑体" panose="02010609060101010101" pitchFamily="49" charset="-122"/>
                <a:ea typeface="黑体" panose="02010609060101010101" pitchFamily="49" charset="-122"/>
                <a:hlinkClick r:id="rId1" action="ppaction://hlinksldjump"/>
              </a:rPr>
              <a:t>并有危险化学品安全技术说明书（</a:t>
            </a:r>
            <a:r>
              <a:rPr lang="en-US" altLang="zh-CN" sz="2000" b="1" dirty="0">
                <a:solidFill>
                  <a:schemeClr val="dk1"/>
                </a:solidFill>
                <a:latin typeface="黑体" panose="02010609060101010101" pitchFamily="49" charset="-122"/>
                <a:ea typeface="黑体" panose="02010609060101010101" pitchFamily="49" charset="-122"/>
                <a:hlinkClick r:id="rId1" action="ppaction://hlinksldjump"/>
              </a:rPr>
              <a:t>MSDS</a:t>
            </a:r>
            <a:r>
              <a:rPr lang="zh-CN" altLang="zh-CN" sz="2000" b="1" dirty="0">
                <a:solidFill>
                  <a:schemeClr val="dk1"/>
                </a:solidFill>
                <a:latin typeface="黑体" panose="02010609060101010101" pitchFamily="49" charset="-122"/>
                <a:ea typeface="黑体" panose="02010609060101010101" pitchFamily="49" charset="-122"/>
                <a:hlinkClick r:id="rId1" action="ppaction://hlinksldjump"/>
              </a:rPr>
              <a:t>）或安全周知卡</a:t>
            </a:r>
            <a:endParaRPr lang="zh-CN" altLang="en-US" sz="2000" b="1" dirty="0">
              <a:solidFill>
                <a:schemeClr val="dk1"/>
              </a:solidFill>
              <a:latin typeface="黑体" panose="02010609060101010101" pitchFamily="49" charset="-122"/>
              <a:ea typeface="黑体" panose="02010609060101010101" pitchFamily="49" charset="-122"/>
            </a:endParaRPr>
          </a:p>
        </p:txBody>
      </p:sp>
      <p:sp>
        <p:nvSpPr>
          <p:cNvPr id="148" name="圆角矩形 147"/>
          <p:cNvSpPr/>
          <p:nvPr/>
        </p:nvSpPr>
        <p:spPr>
          <a:xfrm>
            <a:off x="3117786" y="4675382"/>
            <a:ext cx="2800414" cy="140791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800" b="1" dirty="0">
                <a:solidFill>
                  <a:schemeClr val="dk1"/>
                </a:solidFill>
                <a:latin typeface="黑体" panose="02010609060101010101" pitchFamily="49" charset="-122"/>
                <a:ea typeface="黑体" panose="02010609060101010101" pitchFamily="49" charset="-122"/>
              </a:rPr>
              <a:t>定期清理过期药品，无累积现象</a:t>
            </a:r>
            <a:endParaRPr lang="zh-CN" altLang="en-US" sz="2800" b="1" dirty="0">
              <a:solidFill>
                <a:schemeClr val="dk1"/>
              </a:solidFill>
              <a:latin typeface="黑体" panose="02010609060101010101" pitchFamily="49" charset="-122"/>
              <a:ea typeface="黑体" panose="02010609060101010101" pitchFamily="49" charset="-122"/>
            </a:endParaRPr>
          </a:p>
        </p:txBody>
      </p:sp>
      <p:sp>
        <p:nvSpPr>
          <p:cNvPr id="154" name="圆角矩形 153"/>
          <p:cNvSpPr/>
          <p:nvPr/>
        </p:nvSpPr>
        <p:spPr>
          <a:xfrm>
            <a:off x="6637795" y="1435100"/>
            <a:ext cx="2260600" cy="1417831"/>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rgbClr val="FF0000"/>
                </a:solidFill>
                <a:latin typeface="黑体" panose="02010609060101010101" pitchFamily="49" charset="-122"/>
                <a:ea typeface="黑体" panose="02010609060101010101" pitchFamily="49" charset="-122"/>
              </a:rPr>
              <a:t>1.</a:t>
            </a:r>
            <a:r>
              <a:rPr lang="zh-CN" altLang="en-US" sz="2400" dirty="0">
                <a:solidFill>
                  <a:srgbClr val="FF0000"/>
                </a:solidFill>
                <a:latin typeface="黑体" panose="02010609060101010101" pitchFamily="49" charset="-122"/>
                <a:ea typeface="黑体" panose="02010609060101010101" pitchFamily="49" charset="-122"/>
              </a:rPr>
              <a:t>过于简单，没有体现动态使用</a:t>
            </a:r>
            <a:endParaRPr lang="en-US" altLang="zh-CN" sz="2400" dirty="0">
              <a:solidFill>
                <a:srgbClr val="FF0000"/>
              </a:solidFill>
              <a:latin typeface="黑体" panose="02010609060101010101" pitchFamily="49" charset="-122"/>
              <a:ea typeface="黑体" panose="02010609060101010101" pitchFamily="49" charset="-122"/>
            </a:endParaRPr>
          </a:p>
          <a:p>
            <a:r>
              <a:rPr lang="en-US" altLang="zh-CN" sz="2400" dirty="0">
                <a:solidFill>
                  <a:srgbClr val="FF0000"/>
                </a:solidFill>
                <a:latin typeface="黑体" panose="02010609060101010101" pitchFamily="49" charset="-122"/>
                <a:ea typeface="黑体" panose="02010609060101010101" pitchFamily="49" charset="-122"/>
              </a:rPr>
              <a:t>2.</a:t>
            </a:r>
            <a:r>
              <a:rPr lang="zh-CN" altLang="en-US" sz="2400" dirty="0">
                <a:solidFill>
                  <a:srgbClr val="FF0000"/>
                </a:solidFill>
                <a:latin typeface="黑体" panose="02010609060101010101" pitchFamily="49" charset="-122"/>
                <a:ea typeface="黑体" panose="02010609060101010101" pitchFamily="49" charset="-122"/>
              </a:rPr>
              <a:t>无</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4" name="左箭头 3"/>
          <p:cNvSpPr/>
          <p:nvPr/>
        </p:nvSpPr>
        <p:spPr>
          <a:xfrm>
            <a:off x="6007100" y="2136905"/>
            <a:ext cx="571500" cy="1620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左箭头 155"/>
          <p:cNvSpPr/>
          <p:nvPr/>
        </p:nvSpPr>
        <p:spPr>
          <a:xfrm>
            <a:off x="5924550" y="3688687"/>
            <a:ext cx="571500" cy="1620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圆角矩形 156"/>
          <p:cNvSpPr/>
          <p:nvPr/>
        </p:nvSpPr>
        <p:spPr>
          <a:xfrm>
            <a:off x="6578600" y="3134713"/>
            <a:ext cx="2260600" cy="1269999"/>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rgbClr val="FF0000"/>
                </a:solidFill>
                <a:latin typeface="黑体" panose="02010609060101010101" pitchFamily="49" charset="-122"/>
                <a:ea typeface="黑体" panose="02010609060101010101" pitchFamily="49" charset="-122"/>
              </a:rPr>
              <a:t>大部分高校没有，少部分认证专业有</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158" name="圆角矩形 157"/>
          <p:cNvSpPr/>
          <p:nvPr/>
        </p:nvSpPr>
        <p:spPr>
          <a:xfrm>
            <a:off x="6637795" y="4675382"/>
            <a:ext cx="2260600" cy="1407917"/>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rgbClr val="FF0000"/>
                </a:solidFill>
                <a:latin typeface="黑体" panose="02010609060101010101" pitchFamily="49" charset="-122"/>
                <a:ea typeface="黑体" panose="02010609060101010101" pitchFamily="49" charset="-122"/>
              </a:rPr>
              <a:t>定期检查，存在此现象</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159" name="左箭头 158"/>
          <p:cNvSpPr/>
          <p:nvPr/>
        </p:nvSpPr>
        <p:spPr>
          <a:xfrm>
            <a:off x="5918200" y="5321496"/>
            <a:ext cx="571500" cy="1620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二、</a:t>
            </a:r>
            <a:r>
              <a:rPr lang="zh-CN" altLang="zh-CN" sz="3600" b="1" dirty="0">
                <a:solidFill>
                  <a:srgbClr val="002060"/>
                </a:solidFill>
                <a:latin typeface="黑体" panose="02010609060101010101" pitchFamily="49" charset="-122"/>
                <a:ea typeface="黑体" panose="02010609060101010101" pitchFamily="49" charset="-122"/>
              </a:rPr>
              <a:t>实验室化学试剂存放</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8.2.2 </a:t>
            </a:r>
            <a:r>
              <a:rPr lang="zh-CN" altLang="zh-CN" sz="2800" b="1" dirty="0">
                <a:latin typeface="华文中宋" panose="02010600040101010101" pitchFamily="2" charset="-122"/>
                <a:ea typeface="华文中宋" panose="02010600040101010101" pitchFamily="2" charset="-122"/>
              </a:rPr>
              <a:t>试剂药品有专用存放空间并科学有序存放</a:t>
            </a:r>
            <a:endParaRPr lang="zh-CN" altLang="en-US" sz="2800" b="1" dirty="0">
              <a:latin typeface="华文中宋" panose="02010600040101010101" pitchFamily="2" charset="-122"/>
              <a:ea typeface="华文中宋" panose="02010600040101010101" pitchFamily="2" charset="-122"/>
            </a:endParaRPr>
          </a:p>
        </p:txBody>
      </p:sp>
      <p:pic>
        <p:nvPicPr>
          <p:cNvPr id="512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1515" y="2097422"/>
            <a:ext cx="2919185" cy="227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7767" y="2124744"/>
            <a:ext cx="2810934"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14" y="4555068"/>
            <a:ext cx="2919186"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5277" y="2124744"/>
            <a:ext cx="2668224" cy="226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8207" y="4555068"/>
            <a:ext cx="2615293" cy="213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descr="https://timgsa.baidu.com/timg?image&amp;quality=80&amp;size=b9999_10000&amp;sec=1560327153575&amp;di=aafd5315c89f700c0876a1edb37a8f7f&amp;imgtype=0&amp;src=http%3A%2F%2Fwww.view.sdu.edu.cn%2F__local%2F9%2F7A%2FB4%2F2EEEBD6092B7AAFEA57B288AC40_7315C2FC_4FF8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7767" y="4665747"/>
            <a:ext cx="2805793" cy="21245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二、</a:t>
            </a:r>
            <a:r>
              <a:rPr lang="zh-CN" altLang="zh-CN" sz="3600" b="1" dirty="0">
                <a:solidFill>
                  <a:srgbClr val="002060"/>
                </a:solidFill>
                <a:latin typeface="黑体" panose="02010609060101010101" pitchFamily="49" charset="-122"/>
                <a:ea typeface="黑体" panose="02010609060101010101" pitchFamily="49" charset="-122"/>
              </a:rPr>
              <a:t>实验室化学试剂存放</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8.2.2 </a:t>
            </a:r>
            <a:r>
              <a:rPr lang="zh-CN" altLang="zh-CN" sz="2800" b="1" dirty="0">
                <a:latin typeface="华文中宋" panose="02010600040101010101" pitchFamily="2" charset="-122"/>
                <a:ea typeface="华文中宋" panose="02010600040101010101" pitchFamily="2" charset="-122"/>
              </a:rPr>
              <a:t>试剂药品有专用存放空间并科学有序存放</a:t>
            </a:r>
            <a:endParaRPr lang="zh-CN" altLang="en-US" sz="2800" b="1" dirty="0">
              <a:latin typeface="华文中宋" panose="02010600040101010101" pitchFamily="2" charset="-122"/>
              <a:ea typeface="华文中宋" panose="02010600040101010101" pitchFamily="2" charset="-122"/>
            </a:endParaRPr>
          </a:p>
        </p:txBody>
      </p:sp>
      <p:sp>
        <p:nvSpPr>
          <p:cNvPr id="12" name="矩形 11"/>
          <p:cNvSpPr/>
          <p:nvPr/>
        </p:nvSpPr>
        <p:spPr>
          <a:xfrm>
            <a:off x="302080" y="2025908"/>
            <a:ext cx="8587920" cy="4401205"/>
          </a:xfrm>
          <a:prstGeom prst="rect">
            <a:avLst/>
          </a:prstGeom>
        </p:spPr>
        <p:txBody>
          <a:bodyPr wrap="square">
            <a:spAutoFit/>
          </a:bodyPr>
          <a:lstStyle/>
          <a:p>
            <a:pPr marL="457200" indent="-457200">
              <a:buFont typeface="Wingdings" panose="05000000000000000000" pitchFamily="2" charset="2"/>
              <a:buChar char="Ø"/>
            </a:pPr>
            <a:r>
              <a:rPr lang="zh-CN" altLang="zh-CN" sz="2800" dirty="0">
                <a:latin typeface="黑体" panose="02010609060101010101" pitchFamily="49" charset="-122"/>
                <a:ea typeface="黑体" panose="02010609060101010101" pitchFamily="49" charset="-122"/>
              </a:rPr>
              <a:t>储藏室、储藏区、储存柜等应通风、隔热、避光、安全</a:t>
            </a:r>
            <a:endParaRPr lang="en-US" altLang="zh-CN" sz="2800" dirty="0">
              <a:latin typeface="黑体" panose="02010609060101010101" pitchFamily="49" charset="-122"/>
              <a:ea typeface="黑体" panose="02010609060101010101" pitchFamily="49" charset="-122"/>
            </a:endParaRPr>
          </a:p>
          <a:p>
            <a:pPr marL="457200" indent="-457200">
              <a:buFont typeface="Wingdings" panose="05000000000000000000" pitchFamily="2" charset="2"/>
              <a:buChar char="Ø"/>
            </a:pPr>
            <a:r>
              <a:rPr lang="zh-CN" altLang="zh-CN" sz="2800" dirty="0">
                <a:latin typeface="黑体" panose="02010609060101010101" pitchFamily="49" charset="-122"/>
                <a:ea typeface="黑体" panose="02010609060101010101" pitchFamily="49" charset="-122"/>
              </a:rPr>
              <a:t>有机溶剂储存区应远离热源和火源</a:t>
            </a:r>
            <a:r>
              <a:rPr lang="zh-CN" altLang="en-US"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着火源</a:t>
            </a:r>
            <a:r>
              <a:rPr lang="zh-CN" altLang="en-US" sz="2800" dirty="0">
                <a:latin typeface="黑体" panose="02010609060101010101" pitchFamily="49" charset="-122"/>
                <a:ea typeface="黑体" panose="02010609060101010101" pitchFamily="49" charset="-122"/>
              </a:rPr>
              <a:t>）</a:t>
            </a:r>
            <a:endParaRPr lang="en-US" altLang="zh-CN" sz="2800" dirty="0">
              <a:latin typeface="黑体" panose="02010609060101010101" pitchFamily="49" charset="-122"/>
              <a:ea typeface="黑体" panose="02010609060101010101" pitchFamily="49" charset="-122"/>
            </a:endParaRPr>
          </a:p>
          <a:p>
            <a:pPr marL="457200" indent="-457200">
              <a:buFont typeface="Wingdings" panose="05000000000000000000" pitchFamily="2" charset="2"/>
              <a:buChar char="Ø"/>
            </a:pPr>
            <a:r>
              <a:rPr lang="zh-CN" altLang="zh-CN" sz="2800" dirty="0">
                <a:latin typeface="黑体" panose="02010609060101010101" pitchFamily="49" charset="-122"/>
                <a:ea typeface="黑体" panose="02010609060101010101" pitchFamily="49" charset="-122"/>
              </a:rPr>
              <a:t>易泄漏、易挥发的试剂保证充足的通风</a:t>
            </a:r>
            <a:endParaRPr lang="en-US" altLang="zh-CN" sz="2800" dirty="0">
              <a:latin typeface="黑体" panose="02010609060101010101" pitchFamily="49" charset="-122"/>
              <a:ea typeface="黑体" panose="02010609060101010101" pitchFamily="49" charset="-122"/>
            </a:endParaRPr>
          </a:p>
          <a:p>
            <a:pPr marL="457200" indent="-457200">
              <a:buFont typeface="Wingdings" panose="05000000000000000000" pitchFamily="2" charset="2"/>
              <a:buChar char="Ø"/>
            </a:pPr>
            <a:r>
              <a:rPr lang="zh-CN" altLang="zh-CN" sz="2800" dirty="0">
                <a:latin typeface="黑体" panose="02010609060101010101" pitchFamily="49" charset="-122"/>
                <a:ea typeface="黑体" panose="02010609060101010101" pitchFamily="49" charset="-122"/>
              </a:rPr>
              <a:t>试剂柜中不能有电源插座或接线板</a:t>
            </a:r>
            <a:endParaRPr lang="en-US" altLang="zh-CN" sz="2800" dirty="0">
              <a:latin typeface="黑体" panose="02010609060101010101" pitchFamily="49" charset="-122"/>
              <a:ea typeface="黑体" panose="02010609060101010101" pitchFamily="49" charset="-122"/>
            </a:endParaRPr>
          </a:p>
          <a:p>
            <a:pPr marL="457200" indent="-457200">
              <a:buFont typeface="Wingdings" panose="05000000000000000000" pitchFamily="2" charset="2"/>
              <a:buChar char="Ø"/>
            </a:pPr>
            <a:r>
              <a:rPr lang="zh-CN" altLang="zh-CN" sz="2800" dirty="0">
                <a:latin typeface="黑体" panose="02010609060101010101" pitchFamily="49" charset="-122"/>
                <a:ea typeface="黑体" panose="02010609060101010101" pitchFamily="49" charset="-122"/>
              </a:rPr>
              <a:t>化学品有序分类存放</a:t>
            </a:r>
            <a:endParaRPr lang="en-US" altLang="zh-CN" sz="2800" dirty="0">
              <a:latin typeface="黑体" panose="02010609060101010101" pitchFamily="49" charset="-122"/>
              <a:ea typeface="黑体" panose="02010609060101010101" pitchFamily="49" charset="-122"/>
            </a:endParaRPr>
          </a:p>
          <a:p>
            <a:pPr marL="457200" indent="-457200">
              <a:buFont typeface="Wingdings" panose="05000000000000000000" pitchFamily="2" charset="2"/>
              <a:buChar char="Ø"/>
            </a:pPr>
            <a:r>
              <a:rPr lang="zh-CN" altLang="zh-CN" sz="2800" dirty="0">
                <a:latin typeface="黑体" panose="02010609060101010101" pitchFamily="49" charset="-122"/>
                <a:ea typeface="黑体" panose="02010609060101010101" pitchFamily="49" charset="-122"/>
              </a:rPr>
              <a:t>配备必要的二次泄漏防护、吸附或防溢流功能</a:t>
            </a:r>
            <a:endParaRPr lang="en-US" altLang="zh-CN" sz="2800" dirty="0">
              <a:latin typeface="黑体" panose="02010609060101010101" pitchFamily="49" charset="-122"/>
              <a:ea typeface="黑体" panose="02010609060101010101" pitchFamily="49" charset="-122"/>
            </a:endParaRPr>
          </a:p>
          <a:p>
            <a:pPr marL="457200" indent="-457200">
              <a:buFont typeface="Wingdings" panose="05000000000000000000" pitchFamily="2" charset="2"/>
              <a:buChar char="Ø"/>
            </a:pPr>
            <a:r>
              <a:rPr lang="zh-CN" altLang="zh-CN" sz="2800" dirty="0">
                <a:latin typeface="黑体" panose="02010609060101010101" pitchFamily="49" charset="-122"/>
                <a:ea typeface="黑体" panose="02010609060101010101" pitchFamily="49" charset="-122"/>
              </a:rPr>
              <a:t>试剂不得叠放、配伍禁忌化学品不得混存、固体</a:t>
            </a:r>
            <a:r>
              <a:rPr lang="zh-CN" altLang="en-US" sz="2800" dirty="0">
                <a:latin typeface="黑体" panose="02010609060101010101" pitchFamily="49" charset="-122"/>
                <a:ea typeface="黑体" panose="02010609060101010101" pitchFamily="49" charset="-122"/>
              </a:rPr>
              <a:t>和</a:t>
            </a:r>
            <a:r>
              <a:rPr lang="zh-CN" altLang="zh-CN" sz="2800" dirty="0">
                <a:latin typeface="黑体" panose="02010609060101010101" pitchFamily="49" charset="-122"/>
                <a:ea typeface="黑体" panose="02010609060101010101" pitchFamily="49" charset="-122"/>
              </a:rPr>
              <a:t>液体不混乱放置、装有试剂的试剂瓶不得开口放置</a:t>
            </a:r>
            <a:endParaRPr lang="en-US" altLang="zh-CN" sz="2800" dirty="0">
              <a:latin typeface="黑体" panose="02010609060101010101" pitchFamily="49" charset="-122"/>
              <a:ea typeface="黑体" panose="02010609060101010101" pitchFamily="49" charset="-122"/>
            </a:endParaRPr>
          </a:p>
          <a:p>
            <a:pPr marL="457200" indent="-457200">
              <a:buFont typeface="Wingdings" panose="05000000000000000000" pitchFamily="2" charset="2"/>
              <a:buChar char="Ø"/>
            </a:pPr>
            <a:r>
              <a:rPr lang="zh-CN" altLang="zh-CN" sz="2800" dirty="0">
                <a:latin typeface="黑体" panose="02010609060101010101" pitchFamily="49" charset="-122"/>
                <a:ea typeface="黑体" panose="02010609060101010101" pitchFamily="49" charset="-122"/>
              </a:rPr>
              <a:t>实验台架无挡板不得存放化学试剂</a:t>
            </a:r>
            <a:endParaRPr lang="zh-CN" altLang="en-US" sz="2800" dirty="0">
              <a:latin typeface="黑体" panose="02010609060101010101" pitchFamily="49" charset="-122"/>
              <a:ea typeface="黑体" panose="02010609060101010101" pitchFamily="49" charset="-122"/>
            </a:endParaRPr>
          </a:p>
        </p:txBody>
      </p:sp>
      <p:sp>
        <p:nvSpPr>
          <p:cNvPr id="2" name="圆角矩形标注 1"/>
          <p:cNvSpPr/>
          <p:nvPr/>
        </p:nvSpPr>
        <p:spPr>
          <a:xfrm>
            <a:off x="4916714" y="925956"/>
            <a:ext cx="3973286" cy="1776181"/>
          </a:xfrm>
          <a:prstGeom prst="wedgeRoundRect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solidFill>
                  <a:srgbClr val="FF0000"/>
                </a:solidFill>
              </a:rPr>
              <a:t>明火，高温物体，电热能（电热器具发热、电弧、电火花、静电火花、雷击放电），机械热能（摩擦热、压缩热、撞击热）</a:t>
            </a:r>
            <a:endParaRPr lang="zh-CN" alt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二、</a:t>
            </a:r>
            <a:r>
              <a:rPr lang="zh-CN" altLang="zh-CN" sz="3600" b="1" dirty="0">
                <a:solidFill>
                  <a:srgbClr val="002060"/>
                </a:solidFill>
                <a:latin typeface="黑体" panose="02010609060101010101" pitchFamily="49" charset="-122"/>
                <a:ea typeface="黑体" panose="02010609060101010101" pitchFamily="49" charset="-122"/>
              </a:rPr>
              <a:t>实验室化学试剂存放</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8.2.2 </a:t>
            </a:r>
            <a:r>
              <a:rPr lang="zh-CN" altLang="zh-CN" sz="2800" b="1" dirty="0">
                <a:latin typeface="华文中宋" panose="02010600040101010101" pitchFamily="2" charset="-122"/>
                <a:ea typeface="华文中宋" panose="02010600040101010101" pitchFamily="2" charset="-122"/>
              </a:rPr>
              <a:t>试剂药品有专用存放空间并科学有序存放</a:t>
            </a:r>
            <a:endParaRPr lang="zh-CN" altLang="en-US" sz="2800" b="1" dirty="0">
              <a:latin typeface="华文中宋" panose="02010600040101010101" pitchFamily="2" charset="-122"/>
              <a:ea typeface="华文中宋" panose="02010600040101010101" pitchFamily="2" charset="-122"/>
            </a:endParaRPr>
          </a:p>
        </p:txBody>
      </p:sp>
      <p:pic>
        <p:nvPicPr>
          <p:cNvPr id="6146" name="Picture 2" descr="C:\Users\dell\Desktop\实验室安全培训\检查照片\检查照片\20181101_09503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3679" y="2284861"/>
            <a:ext cx="3990522" cy="294754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0900" y="2284860"/>
            <a:ext cx="3886200" cy="3004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二、</a:t>
            </a:r>
            <a:r>
              <a:rPr lang="zh-CN" altLang="zh-CN" sz="3600" b="1" dirty="0">
                <a:solidFill>
                  <a:srgbClr val="002060"/>
                </a:solidFill>
                <a:latin typeface="黑体" panose="02010609060101010101" pitchFamily="49" charset="-122"/>
                <a:ea typeface="黑体" panose="02010609060101010101" pitchFamily="49" charset="-122"/>
              </a:rPr>
              <a:t>实验室化学试剂存放</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8.2.2 </a:t>
            </a:r>
            <a:r>
              <a:rPr lang="zh-CN" altLang="zh-CN" sz="2800" b="1" dirty="0">
                <a:latin typeface="华文中宋" panose="02010600040101010101" pitchFamily="2" charset="-122"/>
                <a:ea typeface="华文中宋" panose="02010600040101010101" pitchFamily="2" charset="-122"/>
              </a:rPr>
              <a:t>试剂药品有专用存放空间并科学有序存放</a:t>
            </a:r>
            <a:endParaRPr lang="zh-CN" altLang="en-US" sz="2800" b="1" dirty="0">
              <a:latin typeface="华文中宋" panose="02010600040101010101" pitchFamily="2" charset="-122"/>
              <a:ea typeface="华文中宋" panose="02010600040101010101" pitchFamily="2" charset="-122"/>
            </a:endParaRPr>
          </a:p>
        </p:txBody>
      </p:sp>
      <p:pic>
        <p:nvPicPr>
          <p:cNvPr id="9" name="Picture 1" descr="C:\Users\Administrator\AppData\Roaming\Tencent\Users\50238705\QQ\WinTemp\RichOle\4OET)1@Q@I2]S]K6@YUF$7E.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2080" y="2203731"/>
            <a:ext cx="5017770" cy="376082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652031" y="2375983"/>
            <a:ext cx="3062201" cy="3416320"/>
          </a:xfrm>
          <a:prstGeom prst="rect">
            <a:avLst/>
          </a:prstGeom>
          <a:solidFill>
            <a:schemeClr val="bg2">
              <a:lumMod val="90000"/>
            </a:schemeClr>
          </a:solidFill>
          <a:ln w="19050" cap="rnd">
            <a:solidFill>
              <a:schemeClr val="accent1"/>
            </a:solidFill>
          </a:ln>
        </p:spPr>
        <p:txBody>
          <a:bodyPr wrap="square">
            <a:spAutoFit/>
          </a:bodyPr>
          <a:lstStyle/>
          <a:p>
            <a:pPr indent="457200"/>
            <a:r>
              <a:rPr lang="zh-CN" altLang="en-US" b="1" dirty="0">
                <a:latin typeface="黑体" panose="02010609060101010101" pitchFamily="49" charset="-122"/>
                <a:ea typeface="黑体" panose="02010609060101010101" pitchFamily="49" charset="-122"/>
              </a:rPr>
              <a:t>危险化学品的存储应由专人管理，并帮助您熟悉每种化学品的特定存储位置。</a:t>
            </a:r>
            <a:endParaRPr lang="en-US" altLang="zh-CN" b="1" dirty="0">
              <a:latin typeface="黑体" panose="02010609060101010101" pitchFamily="49" charset="-122"/>
              <a:ea typeface="黑体" panose="02010609060101010101" pitchFamily="49" charset="-122"/>
            </a:endParaRPr>
          </a:p>
          <a:p>
            <a:pPr indent="457200"/>
            <a:r>
              <a:rPr lang="zh-CN" altLang="en-US" b="1" dirty="0">
                <a:latin typeface="黑体" panose="02010609060101010101" pitchFamily="49" charset="-122"/>
                <a:ea typeface="黑体" panose="02010609060101010101" pitchFamily="49" charset="-122"/>
              </a:rPr>
              <a:t>特别注意酸、易燃物和清洁剂的储存方式。</a:t>
            </a:r>
            <a:r>
              <a:rPr lang="zh-CN" altLang="en-US" b="1" dirty="0">
                <a:solidFill>
                  <a:srgbClr val="FF0000"/>
                </a:solidFill>
                <a:latin typeface="黑体" panose="02010609060101010101" pitchFamily="49" charset="-122"/>
                <a:ea typeface="黑体" panose="02010609060101010101" pitchFamily="49" charset="-122"/>
              </a:rPr>
              <a:t>从仓库中取出化学品时，请务必将其放回同一地点。</a:t>
            </a:r>
            <a:r>
              <a:rPr lang="zh-CN" altLang="en-US" b="1" dirty="0">
                <a:solidFill>
                  <a:srgbClr val="00B050"/>
                </a:solidFill>
                <a:latin typeface="黑体" panose="02010609060101010101" pitchFamily="49" charset="-122"/>
                <a:ea typeface="黑体" panose="02010609060101010101" pitchFamily="49" charset="-122"/>
              </a:rPr>
              <a:t>这是考虑到你的同事的安全。</a:t>
            </a:r>
            <a:endParaRPr lang="en-US" altLang="zh-CN" b="1" dirty="0">
              <a:solidFill>
                <a:srgbClr val="00B050"/>
              </a:solidFill>
              <a:latin typeface="黑体" panose="02010609060101010101" pitchFamily="49" charset="-122"/>
              <a:ea typeface="黑体" panose="02010609060101010101" pitchFamily="49" charset="-122"/>
            </a:endParaRPr>
          </a:p>
          <a:p>
            <a:pPr indent="457200"/>
            <a:r>
              <a:rPr lang="zh-CN" altLang="en-US" b="1" dirty="0">
                <a:latin typeface="黑体" panose="02010609060101010101" pitchFamily="49" charset="-122"/>
                <a:ea typeface="黑体" panose="02010609060101010101" pitchFamily="49" charset="-122"/>
              </a:rPr>
              <a:t>如果你对危险化学品的正确储存有疑问，不要犹豫，请向危险化学品管理人员寻求指导。</a:t>
            </a:r>
            <a:endParaRPr lang="zh-CN" altLang="en-US" b="1" dirty="0">
              <a:latin typeface="黑体" panose="02010609060101010101" pitchFamily="49" charset="-122"/>
              <a:ea typeface="黑体" panose="02010609060101010101" pitchFamily="49"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二、</a:t>
            </a:r>
            <a:r>
              <a:rPr lang="zh-CN" altLang="zh-CN" sz="3600" b="1" dirty="0">
                <a:solidFill>
                  <a:srgbClr val="002060"/>
                </a:solidFill>
                <a:latin typeface="黑体" panose="02010609060101010101" pitchFamily="49" charset="-122"/>
                <a:ea typeface="黑体" panose="02010609060101010101" pitchFamily="49" charset="-122"/>
              </a:rPr>
              <a:t>实验室化学试剂存放</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8.2.3 </a:t>
            </a:r>
            <a:r>
              <a:rPr lang="zh-CN" altLang="zh-CN" sz="2800" b="1" dirty="0">
                <a:latin typeface="华文中宋" panose="02010600040101010101" pitchFamily="2" charset="-122"/>
                <a:ea typeface="华文中宋" panose="02010600040101010101" pitchFamily="2" charset="-122"/>
              </a:rPr>
              <a:t>存放实验室内存放的危险化学品总量符合规定要求</a:t>
            </a:r>
            <a:endParaRPr lang="zh-CN" altLang="en-US" sz="2800" b="1" dirty="0">
              <a:latin typeface="华文中宋" panose="02010600040101010101" pitchFamily="2" charset="-122"/>
              <a:ea typeface="华文中宋" panose="02010600040101010101" pitchFamily="2" charset="-122"/>
            </a:endParaRPr>
          </a:p>
        </p:txBody>
      </p:sp>
      <p:sp>
        <p:nvSpPr>
          <p:cNvPr id="9" name="圆角矩形 8"/>
          <p:cNvSpPr/>
          <p:nvPr/>
        </p:nvSpPr>
        <p:spPr>
          <a:xfrm>
            <a:off x="683880" y="2535470"/>
            <a:ext cx="7953934" cy="1339944"/>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u"/>
            </a:pPr>
            <a:r>
              <a:rPr lang="zh-CN" altLang="zh-CN" sz="2400" b="1" dirty="0">
                <a:solidFill>
                  <a:schemeClr val="accent1"/>
                </a:solidFill>
              </a:rPr>
              <a:t>原则上不应超过</a:t>
            </a:r>
            <a:r>
              <a:rPr lang="en-US" altLang="zh-CN" sz="2400" b="1" dirty="0">
                <a:solidFill>
                  <a:schemeClr val="accent1"/>
                </a:solidFill>
              </a:rPr>
              <a:t>100L</a:t>
            </a:r>
            <a:r>
              <a:rPr lang="zh-CN" altLang="zh-CN" sz="2400" b="1" dirty="0">
                <a:solidFill>
                  <a:schemeClr val="accent1"/>
                </a:solidFill>
              </a:rPr>
              <a:t>或</a:t>
            </a:r>
            <a:r>
              <a:rPr lang="en-US" altLang="zh-CN" sz="2400" b="1" dirty="0">
                <a:solidFill>
                  <a:schemeClr val="accent1"/>
                </a:solidFill>
              </a:rPr>
              <a:t>100kg</a:t>
            </a:r>
            <a:r>
              <a:rPr lang="zh-CN" altLang="zh-CN" sz="2400" b="1" dirty="0">
                <a:solidFill>
                  <a:schemeClr val="accent1"/>
                </a:solidFill>
              </a:rPr>
              <a:t>，其中</a:t>
            </a:r>
            <a:r>
              <a:rPr lang="zh-CN" altLang="zh-CN" sz="2400" b="1" u="sng" dirty="0">
                <a:solidFill>
                  <a:srgbClr val="00B050"/>
                </a:solidFill>
              </a:rPr>
              <a:t>易燃易爆性化学品</a:t>
            </a:r>
            <a:r>
              <a:rPr lang="zh-CN" altLang="zh-CN" sz="2400" b="1" dirty="0">
                <a:solidFill>
                  <a:schemeClr val="accent1"/>
                </a:solidFill>
              </a:rPr>
              <a:t>的存放总量不应超过</a:t>
            </a:r>
            <a:r>
              <a:rPr lang="en-US" altLang="zh-CN" sz="2400" b="1" dirty="0">
                <a:solidFill>
                  <a:schemeClr val="accent1"/>
                </a:solidFill>
              </a:rPr>
              <a:t>50L </a:t>
            </a:r>
            <a:r>
              <a:rPr lang="zh-CN" altLang="zh-CN" sz="2400" b="1" dirty="0">
                <a:solidFill>
                  <a:schemeClr val="accent1"/>
                </a:solidFill>
              </a:rPr>
              <a:t>或</a:t>
            </a:r>
            <a:r>
              <a:rPr lang="en-US" altLang="zh-CN" sz="2400" b="1" dirty="0">
                <a:solidFill>
                  <a:schemeClr val="accent1"/>
                </a:solidFill>
              </a:rPr>
              <a:t>50kg</a:t>
            </a:r>
            <a:r>
              <a:rPr lang="zh-CN" altLang="zh-CN" sz="2400" b="1" dirty="0">
                <a:solidFill>
                  <a:schemeClr val="accent1"/>
                </a:solidFill>
              </a:rPr>
              <a:t>，且</a:t>
            </a:r>
            <a:r>
              <a:rPr lang="zh-CN" altLang="zh-CN" sz="2400" b="1" dirty="0">
                <a:solidFill>
                  <a:srgbClr val="FF0000"/>
                </a:solidFill>
              </a:rPr>
              <a:t>单一包装容器不应大于</a:t>
            </a:r>
            <a:r>
              <a:rPr lang="en-US" altLang="zh-CN" sz="2400" b="1" dirty="0">
                <a:solidFill>
                  <a:srgbClr val="FF0000"/>
                </a:solidFill>
              </a:rPr>
              <a:t>20L</a:t>
            </a:r>
            <a:r>
              <a:rPr lang="zh-CN" altLang="zh-CN" sz="2400" b="1" dirty="0">
                <a:solidFill>
                  <a:srgbClr val="FF0000"/>
                </a:solidFill>
              </a:rPr>
              <a:t>或</a:t>
            </a:r>
            <a:r>
              <a:rPr lang="en-US" altLang="zh-CN" sz="2400" b="1" dirty="0">
                <a:solidFill>
                  <a:srgbClr val="FF0000"/>
                </a:solidFill>
              </a:rPr>
              <a:t>20kg</a:t>
            </a:r>
            <a:endParaRPr lang="zh-CN" altLang="en-US" sz="2400" b="1" dirty="0">
              <a:solidFill>
                <a:srgbClr val="FF0000"/>
              </a:solidFill>
            </a:endParaRPr>
          </a:p>
        </p:txBody>
      </p:sp>
      <p:sp>
        <p:nvSpPr>
          <p:cNvPr id="10" name="圆角矩形 9"/>
          <p:cNvSpPr/>
          <p:nvPr/>
        </p:nvSpPr>
        <p:spPr>
          <a:xfrm>
            <a:off x="683880" y="3982530"/>
            <a:ext cx="7953934" cy="1339944"/>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u"/>
            </a:pPr>
            <a:r>
              <a:rPr lang="en-US" altLang="zh-CN" sz="2400" b="1" dirty="0">
                <a:solidFill>
                  <a:schemeClr val="accent1"/>
                </a:solidFill>
              </a:rPr>
              <a:t>20L</a:t>
            </a:r>
            <a:r>
              <a:rPr lang="zh-CN" altLang="zh-CN" sz="2400" b="1" dirty="0">
                <a:solidFill>
                  <a:schemeClr val="accent1"/>
                </a:solidFill>
              </a:rPr>
              <a:t>以上</a:t>
            </a:r>
            <a:r>
              <a:rPr lang="zh-CN" altLang="zh-CN" sz="2400" b="1" u="sng" dirty="0">
                <a:solidFill>
                  <a:srgbClr val="00B050"/>
                </a:solidFill>
              </a:rPr>
              <a:t>乙类</a:t>
            </a:r>
            <a:r>
              <a:rPr lang="zh-CN" altLang="zh-CN" sz="2400" b="1" dirty="0">
                <a:solidFill>
                  <a:schemeClr val="accent1"/>
                </a:solidFill>
              </a:rPr>
              <a:t>物质储罐，或</a:t>
            </a:r>
            <a:r>
              <a:rPr lang="en-US" altLang="zh-CN" sz="2400" b="1" dirty="0">
                <a:solidFill>
                  <a:schemeClr val="accent1"/>
                </a:solidFill>
              </a:rPr>
              <a:t>50L</a:t>
            </a:r>
            <a:r>
              <a:rPr lang="zh-CN" altLang="zh-CN" sz="2400" b="1" dirty="0">
                <a:solidFill>
                  <a:schemeClr val="accent1"/>
                </a:solidFill>
              </a:rPr>
              <a:t>以上</a:t>
            </a:r>
            <a:r>
              <a:rPr lang="zh-CN" altLang="zh-CN" sz="2400" b="1" u="sng" dirty="0">
                <a:solidFill>
                  <a:srgbClr val="00B050"/>
                </a:solidFill>
              </a:rPr>
              <a:t>丙类</a:t>
            </a:r>
            <a:r>
              <a:rPr lang="zh-CN" altLang="zh-CN" sz="2400" b="1" dirty="0">
                <a:solidFill>
                  <a:schemeClr val="accent1"/>
                </a:solidFill>
              </a:rPr>
              <a:t>物质储罐，需加装泄露报警器及通风联动装置。</a:t>
            </a:r>
            <a:endParaRPr lang="zh-CN" altLang="en-US" sz="2400" b="1" dirty="0">
              <a:solidFill>
                <a:schemeClr val="accent1"/>
              </a:solidFill>
            </a:endParaRPr>
          </a:p>
        </p:txBody>
      </p:sp>
      <p:sp>
        <p:nvSpPr>
          <p:cNvPr id="5" name="线形标注 1 4"/>
          <p:cNvSpPr/>
          <p:nvPr/>
        </p:nvSpPr>
        <p:spPr>
          <a:xfrm>
            <a:off x="7484248" y="2082373"/>
            <a:ext cx="1383127" cy="554172"/>
          </a:xfrm>
          <a:prstGeom prst="borderCallout1">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0000"/>
                </a:solidFill>
              </a:rPr>
              <a:t>闪点˂</a:t>
            </a:r>
            <a:r>
              <a:rPr lang="en-US" altLang="zh-CN" b="1" dirty="0">
                <a:solidFill>
                  <a:srgbClr val="FF0000"/>
                </a:solidFill>
              </a:rPr>
              <a:t>60</a:t>
            </a:r>
            <a:r>
              <a:rPr lang="zh-CN" altLang="en-US" b="1" dirty="0">
                <a:solidFill>
                  <a:srgbClr val="FF0000"/>
                </a:solidFill>
              </a:rPr>
              <a:t>℃</a:t>
            </a:r>
            <a:endParaRPr lang="zh-CN" altLang="en-US" b="1" dirty="0">
              <a:solidFill>
                <a:srgbClr val="FF0000"/>
              </a:solidFill>
            </a:endParaRPr>
          </a:p>
        </p:txBody>
      </p:sp>
      <p:sp>
        <p:nvSpPr>
          <p:cNvPr id="13" name="线形标注 1 12"/>
          <p:cNvSpPr/>
          <p:nvPr/>
        </p:nvSpPr>
        <p:spPr>
          <a:xfrm>
            <a:off x="3269740" y="3601250"/>
            <a:ext cx="2001508" cy="554172"/>
          </a:xfrm>
          <a:prstGeom prst="borderCallout1">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0000"/>
                </a:solidFill>
              </a:rPr>
              <a:t>28</a:t>
            </a:r>
            <a:r>
              <a:rPr lang="zh-CN" altLang="en-US" b="1" dirty="0">
                <a:solidFill>
                  <a:srgbClr val="FF0000"/>
                </a:solidFill>
              </a:rPr>
              <a:t> ℃ ˂闪点˂</a:t>
            </a:r>
            <a:r>
              <a:rPr lang="en-US" altLang="zh-CN" b="1" dirty="0">
                <a:solidFill>
                  <a:srgbClr val="FF0000"/>
                </a:solidFill>
              </a:rPr>
              <a:t>60</a:t>
            </a:r>
            <a:r>
              <a:rPr lang="zh-CN" altLang="en-US" b="1" dirty="0">
                <a:solidFill>
                  <a:srgbClr val="FF0000"/>
                </a:solidFill>
              </a:rPr>
              <a:t>℃</a:t>
            </a:r>
            <a:endParaRPr lang="zh-CN" altLang="en-US" b="1" dirty="0">
              <a:solidFill>
                <a:srgbClr val="FF0000"/>
              </a:solidFill>
            </a:endParaRPr>
          </a:p>
        </p:txBody>
      </p:sp>
      <p:sp>
        <p:nvSpPr>
          <p:cNvPr id="14" name="线形标注 1 13"/>
          <p:cNvSpPr/>
          <p:nvPr/>
        </p:nvSpPr>
        <p:spPr>
          <a:xfrm>
            <a:off x="6810799" y="3601250"/>
            <a:ext cx="1464905" cy="554172"/>
          </a:xfrm>
          <a:prstGeom prst="borderCallout1">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0000"/>
                </a:solidFill>
              </a:rPr>
              <a:t>闪点˃</a:t>
            </a:r>
            <a:r>
              <a:rPr lang="en-US" altLang="zh-CN" b="1" dirty="0">
                <a:solidFill>
                  <a:srgbClr val="FF0000"/>
                </a:solidFill>
              </a:rPr>
              <a:t>60</a:t>
            </a:r>
            <a:r>
              <a:rPr lang="zh-CN" altLang="en-US" b="1" dirty="0">
                <a:solidFill>
                  <a:srgbClr val="FF0000"/>
                </a:solidFill>
              </a:rPr>
              <a:t>℃</a:t>
            </a:r>
            <a:endParaRPr lang="zh-CN" altLang="en-US" b="1" dirty="0">
              <a:solidFill>
                <a:srgbClr val="FF0000"/>
              </a:solidFill>
            </a:endParaRPr>
          </a:p>
        </p:txBody>
      </p:sp>
      <p:sp>
        <p:nvSpPr>
          <p:cNvPr id="15" name="圆角矩形 14"/>
          <p:cNvSpPr/>
          <p:nvPr/>
        </p:nvSpPr>
        <p:spPr>
          <a:xfrm>
            <a:off x="683880" y="5434451"/>
            <a:ext cx="7953934" cy="912561"/>
          </a:xfrm>
          <a:prstGeom prst="roundRect">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u"/>
            </a:pPr>
            <a:r>
              <a:rPr lang="zh-CN" altLang="zh-CN" sz="2400" b="1" dirty="0">
                <a:solidFill>
                  <a:schemeClr val="accent1"/>
                </a:solidFill>
              </a:rPr>
              <a:t>可按</a:t>
            </a:r>
            <a:r>
              <a:rPr lang="en-US" altLang="zh-CN" sz="2400" b="1" dirty="0">
                <a:solidFill>
                  <a:schemeClr val="accent1"/>
                </a:solidFill>
              </a:rPr>
              <a:t>50</a:t>
            </a:r>
            <a:r>
              <a:rPr lang="zh-CN" altLang="zh-CN" sz="2400" b="1" dirty="0">
                <a:solidFill>
                  <a:schemeClr val="accent1"/>
                </a:solidFill>
              </a:rPr>
              <a:t>平米为标准，存放量以实验室面积比考察</a:t>
            </a:r>
            <a:endParaRPr lang="zh-CN" altLang="en-US" sz="2400" b="1"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8" name="矩形 7"/>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aphicFrame>
        <p:nvGraphicFramePr>
          <p:cNvPr id="54" name="图示 53"/>
          <p:cNvGraphicFramePr/>
          <p:nvPr/>
        </p:nvGraphicFramePr>
        <p:xfrm>
          <a:off x="713726" y="1406037"/>
          <a:ext cx="7282890" cy="442617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5" name="TextBox 54"/>
          <p:cNvSpPr txBox="1"/>
          <p:nvPr/>
        </p:nvSpPr>
        <p:spPr>
          <a:xfrm>
            <a:off x="7345355" y="1763506"/>
            <a:ext cx="651581" cy="461665"/>
          </a:xfrm>
          <a:prstGeom prst="rect">
            <a:avLst/>
          </a:prstGeom>
          <a:gradFill flip="none"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1"/>
            <a:tileRect/>
          </a:gradFill>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CN" altLang="en-US" sz="2400" b="1" dirty="0">
                <a:solidFill>
                  <a:prstClr val="white"/>
                </a:solidFill>
                <a:latin typeface="华文行楷" panose="02010800040101010101" pitchFamily="2" charset="-122"/>
                <a:ea typeface="华文行楷" panose="02010800040101010101" pitchFamily="2" charset="-122"/>
              </a:rPr>
              <a:t>一</a:t>
            </a:r>
            <a:endParaRPr lang="zh-CN" altLang="en-US" sz="2400" b="1" dirty="0">
              <a:solidFill>
                <a:prstClr val="white"/>
              </a:solidFill>
              <a:latin typeface="华文行楷" panose="02010800040101010101" pitchFamily="2" charset="-122"/>
              <a:ea typeface="华文行楷" panose="02010800040101010101" pitchFamily="2" charset="-122"/>
            </a:endParaRPr>
          </a:p>
        </p:txBody>
      </p:sp>
      <p:sp>
        <p:nvSpPr>
          <p:cNvPr id="14" name="TextBox 13"/>
          <p:cNvSpPr txBox="1"/>
          <p:nvPr/>
        </p:nvSpPr>
        <p:spPr>
          <a:xfrm>
            <a:off x="7331286" y="3243940"/>
            <a:ext cx="651581" cy="461665"/>
          </a:xfrm>
          <a:prstGeom prst="rect">
            <a:avLst/>
          </a:prstGeom>
          <a:gradFill flip="none"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1"/>
            <a:tileRect/>
          </a:gradFill>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CN" altLang="en-US" sz="2400" b="1" dirty="0">
                <a:solidFill>
                  <a:prstClr val="white"/>
                </a:solidFill>
                <a:latin typeface="华文行楷" panose="02010800040101010101" pitchFamily="2" charset="-122"/>
                <a:ea typeface="华文行楷" panose="02010800040101010101" pitchFamily="2" charset="-122"/>
              </a:rPr>
              <a:t>二</a:t>
            </a:r>
            <a:endParaRPr lang="zh-CN" altLang="en-US" sz="2400" b="1" dirty="0">
              <a:solidFill>
                <a:prstClr val="white"/>
              </a:solidFill>
              <a:latin typeface="华文行楷" panose="02010800040101010101" pitchFamily="2" charset="-122"/>
              <a:ea typeface="华文行楷" panose="02010800040101010101" pitchFamily="2" charset="-122"/>
            </a:endParaRPr>
          </a:p>
        </p:txBody>
      </p:sp>
      <p:sp>
        <p:nvSpPr>
          <p:cNvPr id="15" name="TextBox 14"/>
          <p:cNvSpPr txBox="1"/>
          <p:nvPr/>
        </p:nvSpPr>
        <p:spPr>
          <a:xfrm>
            <a:off x="7331285" y="4713529"/>
            <a:ext cx="651581" cy="461665"/>
          </a:xfrm>
          <a:prstGeom prst="rect">
            <a:avLst/>
          </a:prstGeom>
          <a:gradFill flip="none"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1"/>
            <a:tileRect/>
          </a:gradFill>
          <a:scene3d>
            <a:camera prst="orthographicFront"/>
            <a:lightRig rig="threePt" dir="t"/>
          </a:scene3d>
          <a:sp3d>
            <a:bevelT prst="angle"/>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CN" altLang="en-US" sz="2400" b="1" dirty="0">
                <a:solidFill>
                  <a:prstClr val="white"/>
                </a:solidFill>
                <a:latin typeface="华文行楷" panose="02010800040101010101" pitchFamily="2" charset="-122"/>
                <a:ea typeface="华文行楷" panose="02010800040101010101" pitchFamily="2" charset="-122"/>
              </a:rPr>
              <a:t>三</a:t>
            </a:r>
            <a:endParaRPr lang="zh-CN" altLang="en-US" sz="2400" b="1" dirty="0">
              <a:solidFill>
                <a:prstClr val="white"/>
              </a:solidFill>
              <a:latin typeface="华文行楷" panose="02010800040101010101" pitchFamily="2" charset="-122"/>
              <a:ea typeface="华文行楷"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二、</a:t>
            </a:r>
            <a:r>
              <a:rPr lang="zh-CN" altLang="zh-CN" sz="3600" b="1" dirty="0">
                <a:solidFill>
                  <a:srgbClr val="002060"/>
                </a:solidFill>
                <a:latin typeface="黑体" panose="02010609060101010101" pitchFamily="49" charset="-122"/>
                <a:ea typeface="黑体" panose="02010609060101010101" pitchFamily="49" charset="-122"/>
              </a:rPr>
              <a:t>实验室化学试剂存放</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8.2.4 </a:t>
            </a:r>
            <a:r>
              <a:rPr lang="zh-CN" altLang="zh-CN" sz="2800" b="1" dirty="0">
                <a:latin typeface="华文中宋" panose="02010600040101010101" pitchFamily="2" charset="-122"/>
                <a:ea typeface="华文中宋" panose="02010600040101010101" pitchFamily="2" charset="-122"/>
              </a:rPr>
              <a:t>化学品标签应有显著完整清晰</a:t>
            </a:r>
            <a:endParaRPr lang="zh-CN" altLang="en-US" sz="2800" b="1" dirty="0">
              <a:latin typeface="华文中宋" panose="02010600040101010101" pitchFamily="2" charset="-122"/>
              <a:ea typeface="华文中宋" panose="02010600040101010101" pitchFamily="2" charset="-122"/>
            </a:endParaRPr>
          </a:p>
        </p:txBody>
      </p:sp>
      <p:pic>
        <p:nvPicPr>
          <p:cNvPr id="9218" name="Picture 2" descr="https://timgsa.baidu.com/timg?image&amp;quality=80&amp;size=b9999_10000&amp;sec=1560331677171&amp;di=19880f84769d8485f9429284f9d07b3c&amp;imgtype=0&amp;src=http%3A%2F%2Fmmbiz.qpic.cn%2Fmmbiz_jpg%2F3091fTHltfOu58tGDABMrAWKmxfkeWmaROt1qTb2YTkibashwZ8wqK2oqAEXa18xTb7IxYPGE32KgKGk5YibdhQQ%2F640%3Fwx_fmt%3Djpe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2080" y="2362662"/>
            <a:ext cx="2741734" cy="206011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0164" y="2362662"/>
            <a:ext cx="2771772" cy="2078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72020" y="5172766"/>
            <a:ext cx="8297452" cy="830997"/>
          </a:xfrm>
          <a:prstGeom prst="rect">
            <a:avLst/>
          </a:prstGeom>
          <a:solidFill>
            <a:schemeClr val="accent5">
              <a:lumMod val="20000"/>
              <a:lumOff val="80000"/>
            </a:schemeClr>
          </a:solidFill>
          <a:ln>
            <a:solidFill>
              <a:schemeClr val="accent1">
                <a:shade val="50000"/>
              </a:schemeClr>
            </a:solidFill>
          </a:ln>
        </p:spPr>
        <p:txBody>
          <a:bodyPr wrap="square">
            <a:spAutoFit/>
          </a:bodyPr>
          <a:lstStyle/>
          <a:p>
            <a:r>
              <a:rPr lang="zh-CN" altLang="zh-CN" sz="2400" dirty="0">
                <a:latin typeface="黑体" panose="02010609060101010101" pitchFamily="49" charset="-122"/>
                <a:ea typeface="黑体" panose="02010609060101010101" pitchFamily="49" charset="-122"/>
              </a:rPr>
              <a:t>部分实验室化学品包装物上化学品标签为英文，不符合要求；部分化学品标签脱落、模糊、腐蚀不能确认。</a:t>
            </a:r>
            <a:endParaRPr lang="zh-CN" altLang="en-US" sz="2400" dirty="0">
              <a:latin typeface="黑体" panose="02010609060101010101" pitchFamily="49" charset="-122"/>
              <a:ea typeface="黑体" panose="02010609060101010101" pitchFamily="49" charset="-122"/>
            </a:endParaRPr>
          </a:p>
        </p:txBody>
      </p:sp>
      <p:pic>
        <p:nvPicPr>
          <p:cNvPr id="9221" name="Picture 5" descr="https://timgsa.baidu.com/timg?image&amp;quality=80&amp;size=b9999_10000&amp;sec=1560332369325&amp;di=a709b9e466c3412bacaba74294acc34b&amp;imgtype=0&amp;src=http%3A%2F%2Fweb.cup.edu.cn%2Fkjc%2Fimages%2Fcontent%2F2014-07%2F201407021107105582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450" y="2362662"/>
            <a:ext cx="2771772" cy="2078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二、</a:t>
            </a:r>
            <a:r>
              <a:rPr lang="zh-CN" altLang="zh-CN" sz="3600" b="1" dirty="0">
                <a:solidFill>
                  <a:srgbClr val="002060"/>
                </a:solidFill>
                <a:latin typeface="黑体" panose="02010609060101010101" pitchFamily="49" charset="-122"/>
                <a:ea typeface="黑体" panose="02010609060101010101" pitchFamily="49" charset="-122"/>
              </a:rPr>
              <a:t>实验室化学试剂存放</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8.2.4 </a:t>
            </a:r>
            <a:r>
              <a:rPr lang="zh-CN" altLang="zh-CN" sz="2800" b="1" dirty="0">
                <a:latin typeface="华文中宋" panose="02010600040101010101" pitchFamily="2" charset="-122"/>
                <a:ea typeface="华文中宋" panose="02010600040101010101" pitchFamily="2" charset="-122"/>
              </a:rPr>
              <a:t>化学品标签应有显著完整清晰</a:t>
            </a:r>
            <a:endParaRPr lang="zh-CN" altLang="en-US" sz="2800" b="1" dirty="0">
              <a:latin typeface="华文中宋" panose="02010600040101010101" pitchFamily="2" charset="-122"/>
              <a:ea typeface="华文中宋" panose="02010600040101010101" pitchFamily="2" charset="-122"/>
            </a:endParaRPr>
          </a:p>
        </p:txBody>
      </p:sp>
      <p:sp>
        <p:nvSpPr>
          <p:cNvPr id="12" name="矩形 11"/>
          <p:cNvSpPr/>
          <p:nvPr/>
        </p:nvSpPr>
        <p:spPr>
          <a:xfrm>
            <a:off x="302080" y="2025908"/>
            <a:ext cx="8587920" cy="3323987"/>
          </a:xfrm>
          <a:prstGeom prst="rect">
            <a:avLst/>
          </a:prstGeom>
        </p:spPr>
        <p:txBody>
          <a:bodyPr wrap="square">
            <a:spAutoFit/>
          </a:bodyPr>
          <a:lstStyle/>
          <a:p>
            <a:pPr marL="457200" indent="-457200">
              <a:lnSpc>
                <a:spcPct val="150000"/>
              </a:lnSpc>
              <a:buFont typeface="Wingdings" panose="05000000000000000000" pitchFamily="2" charset="2"/>
              <a:buChar char="Ø"/>
            </a:pPr>
            <a:r>
              <a:rPr lang="zh-CN" altLang="zh-CN" sz="2800" b="1" dirty="0">
                <a:latin typeface="黑体" panose="02010609060101010101" pitchFamily="49" charset="-122"/>
                <a:ea typeface="黑体" panose="02010609060101010101" pitchFamily="49" charset="-122"/>
              </a:rPr>
              <a:t>化学品包装物上应</a:t>
            </a:r>
            <a:r>
              <a:rPr lang="zh-CN" altLang="zh-CN" sz="2800" b="1" dirty="0">
                <a:solidFill>
                  <a:srgbClr val="00B0F0"/>
                </a:solidFill>
                <a:latin typeface="黑体" panose="02010609060101010101" pitchFamily="49" charset="-122"/>
                <a:ea typeface="黑体" panose="02010609060101010101" pitchFamily="49" charset="-122"/>
              </a:rPr>
              <a:t>有</a:t>
            </a:r>
            <a:r>
              <a:rPr lang="zh-CN" altLang="zh-CN" sz="2800" b="1" dirty="0">
                <a:solidFill>
                  <a:srgbClr val="FF0000"/>
                </a:solidFill>
                <a:latin typeface="黑体" panose="02010609060101010101" pitchFamily="49" charset="-122"/>
                <a:ea typeface="黑体" panose="02010609060101010101" pitchFamily="49" charset="-122"/>
              </a:rPr>
              <a:t>符合规定</a:t>
            </a:r>
            <a:r>
              <a:rPr lang="zh-CN" altLang="zh-CN" sz="2800" b="1" dirty="0">
                <a:latin typeface="黑体" panose="02010609060101010101" pitchFamily="49" charset="-122"/>
                <a:ea typeface="黑体" panose="02010609060101010101" pitchFamily="49" charset="-122"/>
              </a:rPr>
              <a:t>的化学品标签</a:t>
            </a:r>
            <a:endParaRPr lang="en-US" altLang="zh-CN" sz="2800" b="1" dirty="0">
              <a:latin typeface="黑体" panose="02010609060101010101" pitchFamily="49" charset="-122"/>
              <a:ea typeface="黑体" panose="02010609060101010101" pitchFamily="49" charset="-122"/>
            </a:endParaRPr>
          </a:p>
          <a:p>
            <a:pPr marL="457200" indent="-457200">
              <a:lnSpc>
                <a:spcPct val="150000"/>
              </a:lnSpc>
              <a:buFont typeface="Wingdings" panose="05000000000000000000" pitchFamily="2" charset="2"/>
              <a:buChar char="Ø"/>
            </a:pPr>
            <a:r>
              <a:rPr lang="zh-CN" altLang="zh-CN" sz="2800" b="1" dirty="0">
                <a:latin typeface="黑体" panose="02010609060101010101" pitchFamily="49" charset="-122"/>
                <a:ea typeface="黑体" panose="02010609060101010101" pitchFamily="49" charset="-122"/>
              </a:rPr>
              <a:t>当化学品由原包装物转移或分装到其他包装物内时，转移或分装后的包装物应及时重新粘贴</a:t>
            </a:r>
            <a:r>
              <a:rPr lang="zh-CN" altLang="zh-CN" sz="2800" b="1" dirty="0">
                <a:solidFill>
                  <a:srgbClr val="FF0000"/>
                </a:solidFill>
                <a:latin typeface="黑体" panose="02010609060101010101" pitchFamily="49" charset="-122"/>
                <a:ea typeface="黑体" panose="02010609060101010101" pitchFamily="49" charset="-122"/>
              </a:rPr>
              <a:t>标识</a:t>
            </a:r>
            <a:endParaRPr lang="en-US" altLang="zh-CN" sz="2800" b="1" dirty="0">
              <a:solidFill>
                <a:srgbClr val="FF0000"/>
              </a:solidFill>
              <a:latin typeface="黑体" panose="02010609060101010101" pitchFamily="49" charset="-122"/>
              <a:ea typeface="黑体" panose="02010609060101010101" pitchFamily="49" charset="-122"/>
            </a:endParaRPr>
          </a:p>
          <a:p>
            <a:pPr marL="457200" indent="-457200">
              <a:lnSpc>
                <a:spcPct val="150000"/>
              </a:lnSpc>
              <a:buFont typeface="Wingdings" panose="05000000000000000000" pitchFamily="2" charset="2"/>
              <a:buChar char="Ø"/>
            </a:pPr>
            <a:r>
              <a:rPr lang="zh-CN" altLang="zh-CN" sz="2800" b="1" dirty="0">
                <a:latin typeface="黑体" panose="02010609060101010101" pitchFamily="49" charset="-122"/>
                <a:ea typeface="黑体" panose="02010609060101010101" pitchFamily="49" charset="-122"/>
              </a:rPr>
              <a:t>化学品标签脱落、模糊、腐蚀后应及时</a:t>
            </a:r>
            <a:r>
              <a:rPr lang="zh-CN" altLang="zh-CN" sz="2800" b="1" dirty="0">
                <a:solidFill>
                  <a:srgbClr val="FF0000"/>
                </a:solidFill>
                <a:latin typeface="黑体" panose="02010609060101010101" pitchFamily="49" charset="-122"/>
                <a:ea typeface="黑体" panose="02010609060101010101" pitchFamily="49" charset="-122"/>
              </a:rPr>
              <a:t>补上</a:t>
            </a:r>
            <a:r>
              <a:rPr lang="zh-CN" altLang="zh-CN" sz="2800" b="1" dirty="0">
                <a:latin typeface="黑体" panose="02010609060101010101" pitchFamily="49" charset="-122"/>
                <a:ea typeface="黑体" panose="02010609060101010101" pitchFamily="49" charset="-122"/>
              </a:rPr>
              <a:t>，如不能确认，则以废弃化学品处置</a:t>
            </a:r>
            <a:endParaRPr lang="zh-CN" altLang="en-US" sz="2800" b="1" dirty="0">
              <a:latin typeface="黑体" panose="02010609060101010101" pitchFamily="49" charset="-122"/>
              <a:ea typeface="黑体" panose="02010609060101010101" pitchFamily="49" charset="-122"/>
            </a:endParaRPr>
          </a:p>
        </p:txBody>
      </p:sp>
      <p:pic>
        <p:nvPicPr>
          <p:cNvPr id="26626" name="Picture 2" descr="C:\Users\dell\Desktop\u=1156867443,803061057&amp;fm=26&amp;gp=0.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89400" y="2025908"/>
            <a:ext cx="48006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626"/>
                                        </p:tgtEl>
                                      </p:cBhvr>
                                    </p:animEffect>
                                    <p:set>
                                      <p:cBhvr>
                                        <p:cTn id="12" dur="1" fill="hold">
                                          <p:stCondLst>
                                            <p:cond delay="499"/>
                                          </p:stCondLst>
                                        </p:cTn>
                                        <p:tgtEl>
                                          <p:spTgt spid="266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三、</a:t>
            </a:r>
            <a:r>
              <a:rPr lang="zh-CN" altLang="zh-CN" sz="3600" b="1" dirty="0">
                <a:solidFill>
                  <a:srgbClr val="002060"/>
                </a:solidFill>
                <a:latin typeface="黑体" panose="02010609060101010101" pitchFamily="49" charset="-122"/>
                <a:ea typeface="黑体" panose="02010609060101010101" pitchFamily="49" charset="-122"/>
              </a:rPr>
              <a:t>实验操作安全</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8.3.1 </a:t>
            </a:r>
            <a:r>
              <a:rPr lang="zh-CN" altLang="zh-CN" sz="2800" b="1" dirty="0">
                <a:latin typeface="华文中宋" panose="02010600040101010101" pitchFamily="2" charset="-122"/>
                <a:ea typeface="华文中宋" panose="02010600040101010101" pitchFamily="2" charset="-122"/>
              </a:rPr>
              <a:t>制定危险实验、危险化工工艺指导书、应急预案</a:t>
            </a:r>
            <a:endParaRPr lang="zh-CN" altLang="en-US" sz="2800" b="1" dirty="0">
              <a:latin typeface="华文中宋" panose="02010600040101010101" pitchFamily="2" charset="-122"/>
              <a:ea typeface="华文中宋" panose="02010600040101010101" pitchFamily="2" charset="-122"/>
            </a:endParaRPr>
          </a:p>
        </p:txBody>
      </p:sp>
      <p:pic>
        <p:nvPicPr>
          <p:cNvPr id="9"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045442" y="2481943"/>
            <a:ext cx="2209426" cy="3332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693" y="2481943"/>
            <a:ext cx="2266740" cy="3362745"/>
          </a:xfrm>
          <a:prstGeom prst="rect">
            <a:avLst/>
          </a:prstGeom>
          <a:solidFill>
            <a:schemeClr val="bg2"/>
          </a:solidFill>
          <a:ln>
            <a:noFill/>
          </a:ln>
          <a:effec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9885" y="2481944"/>
            <a:ext cx="2215323" cy="336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751068" y="6108411"/>
            <a:ext cx="3934774"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华文中宋" panose="02010600040101010101" pitchFamily="2" charset="-122"/>
                <a:ea typeface="华文中宋" panose="02010600040101010101" pitchFamily="2" charset="-122"/>
              </a:rPr>
              <a:t>缺乏</a:t>
            </a:r>
            <a:r>
              <a:rPr lang="zh-CN" altLang="zh-CN"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华文中宋" panose="02010600040101010101" pitchFamily="2" charset="-122"/>
                <a:ea typeface="华文中宋" panose="02010600040101010101" pitchFamily="2" charset="-122"/>
              </a:rPr>
              <a:t>应急</a:t>
            </a:r>
            <a:r>
              <a:rPr lang="zh-CN"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华文中宋" panose="02010600040101010101" pitchFamily="2" charset="-122"/>
                <a:ea typeface="华文中宋" panose="02010600040101010101" pitchFamily="2" charset="-122"/>
              </a:rPr>
              <a:t>处置内容！</a:t>
            </a:r>
            <a:endParaRPr lang="zh-CN"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AutoShape 3"/>
          <p:cNvSpPr>
            <a:spLocks noChangeArrowheads="1"/>
          </p:cNvSpPr>
          <p:nvPr/>
        </p:nvSpPr>
        <p:spPr bwMode="gray">
          <a:xfrm>
            <a:off x="2697927" y="1470025"/>
            <a:ext cx="3529013" cy="5199063"/>
          </a:xfrm>
          <a:prstGeom prst="rightArrow">
            <a:avLst>
              <a:gd name="adj1" fmla="val 79306"/>
              <a:gd name="adj2" fmla="val 30296"/>
            </a:avLst>
          </a:prstGeom>
          <a:gradFill rotWithShape="1">
            <a:gsLst>
              <a:gs pos="0">
                <a:schemeClr val="accent1">
                  <a:gamma/>
                  <a:tint val="0"/>
                  <a:invGamma/>
                  <a:alpha val="24001"/>
                </a:schemeClr>
              </a:gs>
              <a:gs pos="100000">
                <a:schemeClr val="accent1"/>
              </a:gs>
            </a:gsLst>
            <a:lin ang="0" scaled="1"/>
          </a:gradFill>
          <a:ln w="9525">
            <a:noFill/>
            <a:miter lim="800000"/>
          </a:ln>
          <a:effectLst/>
        </p:spPr>
        <p:txBody>
          <a:bodyPr wrap="none" anchor="ctr"/>
          <a:lstStyle/>
          <a:p>
            <a:pPr>
              <a:defRPr/>
            </a:pPr>
            <a:endParaRPr lang="zh-CN" altLang="en-US">
              <a:ea typeface="宋体" panose="02010600030101010101" pitchFamily="2" charset="-122"/>
            </a:endParaRPr>
          </a:p>
        </p:txBody>
      </p:sp>
      <p:sp>
        <p:nvSpPr>
          <p:cNvPr id="12" name="AutoShape 5"/>
          <p:cNvSpPr>
            <a:spLocks noChangeArrowheads="1"/>
          </p:cNvSpPr>
          <p:nvPr/>
        </p:nvSpPr>
        <p:spPr bwMode="gray">
          <a:xfrm>
            <a:off x="958027" y="2967038"/>
            <a:ext cx="4038600" cy="990600"/>
          </a:xfrm>
          <a:prstGeom prst="roundRect">
            <a:avLst>
              <a:gd name="adj" fmla="val 9106"/>
            </a:avLst>
          </a:prstGeom>
          <a:gradFill rotWithShape="1">
            <a:gsLst>
              <a:gs pos="0">
                <a:schemeClr val="folHlink"/>
              </a:gs>
              <a:gs pos="100000">
                <a:schemeClr val="folHlink">
                  <a:gamma/>
                  <a:tint val="69804"/>
                  <a:invGamma/>
                </a:schemeClr>
              </a:gs>
            </a:gsLst>
            <a:lin ang="5400000" scaled="1"/>
          </a:gradFill>
          <a:ln w="25400">
            <a:solidFill>
              <a:schemeClr val="bg1"/>
            </a:solidFill>
            <a:round/>
          </a:ln>
          <a:effectLst/>
        </p:spPr>
        <p:txBody>
          <a:bodyPr wrap="none" anchor="ctr"/>
          <a:lstStyle/>
          <a:p>
            <a:pPr algn="ctr">
              <a:defRPr/>
            </a:pPr>
            <a:r>
              <a:rPr lang="zh-CN" altLang="en-US" sz="2100" b="1" dirty="0">
                <a:solidFill>
                  <a:schemeClr val="bg1"/>
                </a:solidFill>
                <a:latin typeface="黑体" panose="02010609060101010101" pitchFamily="49" charset="-122"/>
                <a:ea typeface="黑体" panose="02010609060101010101" pitchFamily="49" charset="-122"/>
              </a:rPr>
              <a:t>危险有害因素分析</a:t>
            </a:r>
            <a:endParaRPr lang="en-US" altLang="zh-CN" sz="2100" b="1" dirty="0">
              <a:solidFill>
                <a:schemeClr val="bg1"/>
              </a:solidFill>
              <a:latin typeface="黑体" panose="02010609060101010101" pitchFamily="49" charset="-122"/>
              <a:ea typeface="黑体" panose="02010609060101010101" pitchFamily="49" charset="-122"/>
            </a:endParaRPr>
          </a:p>
        </p:txBody>
      </p:sp>
      <p:sp>
        <p:nvSpPr>
          <p:cNvPr id="13" name="AutoShape 6"/>
          <p:cNvSpPr>
            <a:spLocks noChangeArrowheads="1"/>
          </p:cNvSpPr>
          <p:nvPr/>
        </p:nvSpPr>
        <p:spPr bwMode="gray">
          <a:xfrm>
            <a:off x="958027" y="3992563"/>
            <a:ext cx="4038600" cy="990600"/>
          </a:xfrm>
          <a:prstGeom prst="roundRect">
            <a:avLst>
              <a:gd name="adj" fmla="val 9106"/>
            </a:avLst>
          </a:prstGeom>
          <a:gradFill rotWithShape="1">
            <a:gsLst>
              <a:gs pos="0">
                <a:schemeClr val="hlink"/>
              </a:gs>
              <a:gs pos="100000">
                <a:schemeClr val="hlink">
                  <a:gamma/>
                  <a:tint val="69804"/>
                  <a:invGamma/>
                </a:schemeClr>
              </a:gs>
            </a:gsLst>
            <a:lin ang="5400000" scaled="1"/>
          </a:gradFill>
          <a:ln w="25400">
            <a:solidFill>
              <a:schemeClr val="bg1"/>
            </a:solidFill>
            <a:round/>
          </a:ln>
          <a:effectLst/>
        </p:spPr>
        <p:txBody>
          <a:bodyPr wrap="none" anchor="ctr"/>
          <a:lstStyle/>
          <a:p>
            <a:pPr algn="ctr">
              <a:defRPr/>
            </a:pPr>
            <a:r>
              <a:rPr lang="zh-CN" altLang="en-US" sz="2100" b="1" dirty="0">
                <a:solidFill>
                  <a:schemeClr val="bg1"/>
                </a:solidFill>
                <a:latin typeface="黑体" panose="02010609060101010101" pitchFamily="49" charset="-122"/>
                <a:ea typeface="黑体" panose="02010609060101010101" pitchFamily="49" charset="-122"/>
              </a:rPr>
              <a:t>事故的后果分析</a:t>
            </a:r>
            <a:endParaRPr lang="en-US" altLang="zh-CN" sz="2100" b="1" dirty="0">
              <a:solidFill>
                <a:schemeClr val="bg1"/>
              </a:solidFill>
              <a:latin typeface="黑体" panose="02010609060101010101" pitchFamily="49" charset="-122"/>
              <a:ea typeface="黑体" panose="02010609060101010101" pitchFamily="49" charset="-122"/>
            </a:endParaRPr>
          </a:p>
        </p:txBody>
      </p:sp>
      <p:sp>
        <p:nvSpPr>
          <p:cNvPr id="14" name="AutoShape 8"/>
          <p:cNvSpPr>
            <a:spLocks noChangeArrowheads="1"/>
          </p:cNvSpPr>
          <p:nvPr/>
        </p:nvSpPr>
        <p:spPr bwMode="gray">
          <a:xfrm>
            <a:off x="6220590" y="2249488"/>
            <a:ext cx="1781175" cy="3309937"/>
          </a:xfrm>
          <a:prstGeom prst="roundRect">
            <a:avLst>
              <a:gd name="adj" fmla="val 16667"/>
            </a:avLst>
          </a:prstGeom>
          <a:solidFill>
            <a:schemeClr val="accent1">
              <a:lumMod val="75000"/>
            </a:schemeClr>
          </a:solidFill>
          <a:ln w="38100">
            <a:solidFill>
              <a:schemeClr val="bg1"/>
            </a:solidFill>
            <a:round/>
          </a:ln>
          <a:effectLst>
            <a:outerShdw dist="107763" dir="2700000" algn="ctr" rotWithShape="0">
              <a:srgbClr val="808080">
                <a:alpha val="50000"/>
              </a:srgbClr>
            </a:outerShdw>
          </a:effec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2000">
              <a:latin typeface="黑体" panose="02010609060101010101" pitchFamily="49" charset="-122"/>
              <a:ea typeface="黑体" panose="02010609060101010101" pitchFamily="49" charset="-122"/>
            </a:endParaRPr>
          </a:p>
        </p:txBody>
      </p:sp>
      <p:sp>
        <p:nvSpPr>
          <p:cNvPr id="15" name="Text Box 10"/>
          <p:cNvSpPr txBox="1">
            <a:spLocks noChangeArrowheads="1"/>
          </p:cNvSpPr>
          <p:nvPr/>
        </p:nvSpPr>
        <p:spPr bwMode="black">
          <a:xfrm>
            <a:off x="6480011" y="3120876"/>
            <a:ext cx="12623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zh-CN" sz="2800" b="1" dirty="0">
                <a:solidFill>
                  <a:schemeClr val="bg1"/>
                </a:solidFill>
                <a:latin typeface="黑体" panose="02010609060101010101" pitchFamily="49" charset="-122"/>
                <a:ea typeface="黑体" panose="02010609060101010101" pitchFamily="49" charset="-122"/>
              </a:rPr>
              <a:t>危险化工工艺指导书</a:t>
            </a:r>
            <a:endParaRPr lang="en-US" altLang="zh-CN" sz="2800" b="1" dirty="0">
              <a:solidFill>
                <a:schemeClr val="bg1"/>
              </a:solidFill>
              <a:latin typeface="黑体" panose="02010609060101010101" pitchFamily="49" charset="-122"/>
              <a:ea typeface="黑体" panose="02010609060101010101" pitchFamily="49" charset="-122"/>
            </a:endParaRPr>
          </a:p>
        </p:txBody>
      </p:sp>
      <p:grpSp>
        <p:nvGrpSpPr>
          <p:cNvPr id="16" name="Group 11"/>
          <p:cNvGrpSpPr/>
          <p:nvPr/>
        </p:nvGrpSpPr>
        <p:grpSpPr bwMode="auto">
          <a:xfrm>
            <a:off x="1110427" y="2478088"/>
            <a:ext cx="547688" cy="512762"/>
            <a:chOff x="5088" y="240"/>
            <a:chExt cx="384" cy="384"/>
          </a:xfrm>
        </p:grpSpPr>
        <p:sp>
          <p:nvSpPr>
            <p:cNvPr id="17" name="Oval 12"/>
            <p:cNvSpPr>
              <a:spLocks noChangeArrowheads="1"/>
            </p:cNvSpPr>
            <p:nvPr/>
          </p:nvSpPr>
          <p:spPr bwMode="gray">
            <a:xfrm>
              <a:off x="5088" y="240"/>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18" name="Oval 13"/>
            <p:cNvSpPr>
              <a:spLocks noChangeArrowheads="1"/>
            </p:cNvSpPr>
            <p:nvPr/>
          </p:nvSpPr>
          <p:spPr bwMode="gray">
            <a:xfrm>
              <a:off x="5232" y="240"/>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19" name="Oval 14"/>
            <p:cNvSpPr>
              <a:spLocks noChangeArrowheads="1"/>
            </p:cNvSpPr>
            <p:nvPr/>
          </p:nvSpPr>
          <p:spPr bwMode="gray">
            <a:xfrm>
              <a:off x="5376" y="240"/>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20" name="Oval 15"/>
            <p:cNvSpPr>
              <a:spLocks noChangeArrowheads="1"/>
            </p:cNvSpPr>
            <p:nvPr/>
          </p:nvSpPr>
          <p:spPr bwMode="gray">
            <a:xfrm>
              <a:off x="5088" y="384"/>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21" name="Oval 16"/>
            <p:cNvSpPr>
              <a:spLocks noChangeArrowheads="1"/>
            </p:cNvSpPr>
            <p:nvPr/>
          </p:nvSpPr>
          <p:spPr bwMode="gray">
            <a:xfrm>
              <a:off x="5232" y="384"/>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22" name="Oval 17"/>
            <p:cNvSpPr>
              <a:spLocks noChangeArrowheads="1"/>
            </p:cNvSpPr>
            <p:nvPr/>
          </p:nvSpPr>
          <p:spPr bwMode="gray">
            <a:xfrm>
              <a:off x="5376" y="384"/>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23" name="Oval 18"/>
            <p:cNvSpPr>
              <a:spLocks noChangeArrowheads="1"/>
            </p:cNvSpPr>
            <p:nvPr/>
          </p:nvSpPr>
          <p:spPr bwMode="gray">
            <a:xfrm>
              <a:off x="5088" y="528"/>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24" name="Oval 19"/>
            <p:cNvSpPr>
              <a:spLocks noChangeArrowheads="1"/>
            </p:cNvSpPr>
            <p:nvPr/>
          </p:nvSpPr>
          <p:spPr bwMode="gray">
            <a:xfrm>
              <a:off x="5232" y="528"/>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25" name="Oval 20"/>
            <p:cNvSpPr>
              <a:spLocks noChangeArrowheads="1"/>
            </p:cNvSpPr>
            <p:nvPr/>
          </p:nvSpPr>
          <p:spPr bwMode="gray">
            <a:xfrm>
              <a:off x="5376" y="528"/>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grpSp>
      <p:grpSp>
        <p:nvGrpSpPr>
          <p:cNvPr id="26" name="Group 21"/>
          <p:cNvGrpSpPr/>
          <p:nvPr/>
        </p:nvGrpSpPr>
        <p:grpSpPr bwMode="auto">
          <a:xfrm>
            <a:off x="1110427" y="3621088"/>
            <a:ext cx="547688" cy="512762"/>
            <a:chOff x="5088" y="240"/>
            <a:chExt cx="384" cy="384"/>
          </a:xfrm>
        </p:grpSpPr>
        <p:sp>
          <p:nvSpPr>
            <p:cNvPr id="27" name="Oval 22"/>
            <p:cNvSpPr>
              <a:spLocks noChangeArrowheads="1"/>
            </p:cNvSpPr>
            <p:nvPr/>
          </p:nvSpPr>
          <p:spPr bwMode="gray">
            <a:xfrm>
              <a:off x="5088" y="240"/>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28" name="Oval 23"/>
            <p:cNvSpPr>
              <a:spLocks noChangeArrowheads="1"/>
            </p:cNvSpPr>
            <p:nvPr/>
          </p:nvSpPr>
          <p:spPr bwMode="gray">
            <a:xfrm>
              <a:off x="5232" y="240"/>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29" name="Oval 24"/>
            <p:cNvSpPr>
              <a:spLocks noChangeArrowheads="1"/>
            </p:cNvSpPr>
            <p:nvPr/>
          </p:nvSpPr>
          <p:spPr bwMode="gray">
            <a:xfrm>
              <a:off x="5376" y="240"/>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30" name="Oval 25"/>
            <p:cNvSpPr>
              <a:spLocks noChangeArrowheads="1"/>
            </p:cNvSpPr>
            <p:nvPr/>
          </p:nvSpPr>
          <p:spPr bwMode="gray">
            <a:xfrm>
              <a:off x="5088" y="384"/>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31" name="Oval 26"/>
            <p:cNvSpPr>
              <a:spLocks noChangeArrowheads="1"/>
            </p:cNvSpPr>
            <p:nvPr/>
          </p:nvSpPr>
          <p:spPr bwMode="gray">
            <a:xfrm>
              <a:off x="5232" y="384"/>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32" name="Oval 27"/>
            <p:cNvSpPr>
              <a:spLocks noChangeArrowheads="1"/>
            </p:cNvSpPr>
            <p:nvPr/>
          </p:nvSpPr>
          <p:spPr bwMode="gray">
            <a:xfrm>
              <a:off x="5376" y="384"/>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33" name="Oval 28"/>
            <p:cNvSpPr>
              <a:spLocks noChangeArrowheads="1"/>
            </p:cNvSpPr>
            <p:nvPr/>
          </p:nvSpPr>
          <p:spPr bwMode="gray">
            <a:xfrm>
              <a:off x="5088" y="528"/>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34" name="Oval 29"/>
            <p:cNvSpPr>
              <a:spLocks noChangeArrowheads="1"/>
            </p:cNvSpPr>
            <p:nvPr/>
          </p:nvSpPr>
          <p:spPr bwMode="gray">
            <a:xfrm>
              <a:off x="5232" y="528"/>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35" name="Oval 30"/>
            <p:cNvSpPr>
              <a:spLocks noChangeArrowheads="1"/>
            </p:cNvSpPr>
            <p:nvPr/>
          </p:nvSpPr>
          <p:spPr bwMode="gray">
            <a:xfrm>
              <a:off x="5376" y="528"/>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grpSp>
      <p:grpSp>
        <p:nvGrpSpPr>
          <p:cNvPr id="36" name="Group 31"/>
          <p:cNvGrpSpPr/>
          <p:nvPr/>
        </p:nvGrpSpPr>
        <p:grpSpPr bwMode="auto">
          <a:xfrm>
            <a:off x="1110427" y="4764088"/>
            <a:ext cx="547688" cy="512762"/>
            <a:chOff x="5088" y="240"/>
            <a:chExt cx="384" cy="384"/>
          </a:xfrm>
        </p:grpSpPr>
        <p:sp>
          <p:nvSpPr>
            <p:cNvPr id="37" name="Oval 32"/>
            <p:cNvSpPr>
              <a:spLocks noChangeArrowheads="1"/>
            </p:cNvSpPr>
            <p:nvPr/>
          </p:nvSpPr>
          <p:spPr bwMode="gray">
            <a:xfrm>
              <a:off x="5088" y="240"/>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38" name="Oval 33"/>
            <p:cNvSpPr>
              <a:spLocks noChangeArrowheads="1"/>
            </p:cNvSpPr>
            <p:nvPr/>
          </p:nvSpPr>
          <p:spPr bwMode="gray">
            <a:xfrm>
              <a:off x="5232" y="240"/>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39" name="Oval 34"/>
            <p:cNvSpPr>
              <a:spLocks noChangeArrowheads="1"/>
            </p:cNvSpPr>
            <p:nvPr/>
          </p:nvSpPr>
          <p:spPr bwMode="gray">
            <a:xfrm>
              <a:off x="5376" y="240"/>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40" name="Oval 35"/>
            <p:cNvSpPr>
              <a:spLocks noChangeArrowheads="1"/>
            </p:cNvSpPr>
            <p:nvPr/>
          </p:nvSpPr>
          <p:spPr bwMode="gray">
            <a:xfrm>
              <a:off x="5088" y="384"/>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41" name="Oval 36"/>
            <p:cNvSpPr>
              <a:spLocks noChangeArrowheads="1"/>
            </p:cNvSpPr>
            <p:nvPr/>
          </p:nvSpPr>
          <p:spPr bwMode="gray">
            <a:xfrm>
              <a:off x="5232" y="384"/>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42" name="Oval 37"/>
            <p:cNvSpPr>
              <a:spLocks noChangeArrowheads="1"/>
            </p:cNvSpPr>
            <p:nvPr/>
          </p:nvSpPr>
          <p:spPr bwMode="gray">
            <a:xfrm>
              <a:off x="5376" y="384"/>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43" name="Oval 38"/>
            <p:cNvSpPr>
              <a:spLocks noChangeArrowheads="1"/>
            </p:cNvSpPr>
            <p:nvPr/>
          </p:nvSpPr>
          <p:spPr bwMode="gray">
            <a:xfrm>
              <a:off x="5088" y="528"/>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44" name="Oval 39"/>
            <p:cNvSpPr>
              <a:spLocks noChangeArrowheads="1"/>
            </p:cNvSpPr>
            <p:nvPr/>
          </p:nvSpPr>
          <p:spPr bwMode="gray">
            <a:xfrm>
              <a:off x="5232" y="528"/>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sp>
          <p:nvSpPr>
            <p:cNvPr id="45" name="Oval 40"/>
            <p:cNvSpPr>
              <a:spLocks noChangeArrowheads="1"/>
            </p:cNvSpPr>
            <p:nvPr/>
          </p:nvSpPr>
          <p:spPr bwMode="gray">
            <a:xfrm>
              <a:off x="5376" y="528"/>
              <a:ext cx="96" cy="96"/>
            </a:xfrm>
            <a:prstGeom prst="ellipse">
              <a:avLst/>
            </a:prstGeom>
            <a:solidFill>
              <a:schemeClr val="bg1">
                <a:alpha val="50195"/>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pPr eaLnBrk="1" hangingPunct="1"/>
              <a:endParaRPr lang="zh-CN" altLang="zh-CN" sz="2100" b="1">
                <a:latin typeface="黑体" panose="02010609060101010101" pitchFamily="49" charset="-122"/>
                <a:ea typeface="黑体" panose="02010609060101010101" pitchFamily="49" charset="-122"/>
              </a:endParaRPr>
            </a:p>
          </p:txBody>
        </p:sp>
      </p:grpSp>
      <p:sp>
        <p:nvSpPr>
          <p:cNvPr id="46" name="AutoShape 4"/>
          <p:cNvSpPr>
            <a:spLocks noChangeArrowheads="1"/>
          </p:cNvSpPr>
          <p:nvPr/>
        </p:nvSpPr>
        <p:spPr bwMode="gray">
          <a:xfrm>
            <a:off x="964377" y="1905000"/>
            <a:ext cx="4038600" cy="990600"/>
          </a:xfrm>
          <a:prstGeom prst="roundRect">
            <a:avLst>
              <a:gd name="adj" fmla="val 9106"/>
            </a:avLst>
          </a:prstGeom>
          <a:solidFill>
            <a:srgbClr val="92D050"/>
          </a:solidFill>
          <a:ln w="25400">
            <a:solidFill>
              <a:schemeClr val="bg1"/>
            </a:solidFill>
            <a:round/>
          </a:ln>
        </p:spPr>
        <p:txBody>
          <a:bodyPr wrap="none" anchor="ctr"/>
          <a:lstStyle/>
          <a:p>
            <a:pPr algn="ctr"/>
            <a:r>
              <a:rPr lang="zh-CN" altLang="en-US" sz="2100" b="1" dirty="0">
                <a:solidFill>
                  <a:schemeClr val="bg1"/>
                </a:solidFill>
                <a:latin typeface="黑体" panose="02010609060101010101" pitchFamily="49" charset="-122"/>
                <a:ea typeface="黑体" panose="02010609060101010101" pitchFamily="49" charset="-122"/>
              </a:rPr>
              <a:t>化工工艺的操作过程</a:t>
            </a:r>
            <a:endParaRPr lang="en-US" altLang="zh-CN" sz="2100" b="1" dirty="0">
              <a:solidFill>
                <a:schemeClr val="bg1"/>
              </a:solidFill>
              <a:latin typeface="黑体" panose="02010609060101010101" pitchFamily="49" charset="-122"/>
              <a:ea typeface="黑体" panose="02010609060101010101" pitchFamily="49" charset="-122"/>
            </a:endParaRPr>
          </a:p>
        </p:txBody>
      </p:sp>
      <p:sp>
        <p:nvSpPr>
          <p:cNvPr id="47" name="AutoShape 6"/>
          <p:cNvSpPr>
            <a:spLocks noChangeArrowheads="1"/>
          </p:cNvSpPr>
          <p:nvPr/>
        </p:nvSpPr>
        <p:spPr bwMode="gray">
          <a:xfrm>
            <a:off x="964377" y="5054600"/>
            <a:ext cx="4038600" cy="990600"/>
          </a:xfrm>
          <a:prstGeom prst="roundRect">
            <a:avLst>
              <a:gd name="adj" fmla="val 9106"/>
            </a:avLst>
          </a:prstGeom>
          <a:solidFill>
            <a:srgbClr val="00CC66"/>
          </a:solidFill>
          <a:ln w="25400">
            <a:solidFill>
              <a:schemeClr val="bg1"/>
            </a:solidFill>
            <a:round/>
          </a:ln>
        </p:spPr>
        <p:txBody>
          <a:bodyPr wrap="none" anchor="ctr"/>
          <a:lstStyle/>
          <a:p>
            <a:pPr algn="ctr"/>
            <a:r>
              <a:rPr lang="zh-CN" altLang="en-US" sz="2100" b="1" dirty="0">
                <a:solidFill>
                  <a:schemeClr val="bg1"/>
                </a:solidFill>
                <a:latin typeface="黑体" panose="02010609060101010101" pitchFamily="49" charset="-122"/>
                <a:ea typeface="黑体" panose="02010609060101010101" pitchFamily="49" charset="-122"/>
              </a:rPr>
              <a:t>应急处置方案</a:t>
            </a:r>
            <a:endParaRPr lang="en-US" altLang="zh-CN" sz="21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2" grpId="0" animBg="1"/>
      <p:bldP spid="13" grpId="0" animBg="1"/>
      <p:bldP spid="14" grpId="0" animBg="1"/>
      <p:bldP spid="15" grpId="0"/>
      <p:bldP spid="46" grpId="0" animBg="1"/>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三、</a:t>
            </a:r>
            <a:r>
              <a:rPr lang="zh-CN" altLang="zh-CN" sz="3600" b="1" dirty="0">
                <a:solidFill>
                  <a:srgbClr val="002060"/>
                </a:solidFill>
                <a:latin typeface="黑体" panose="02010609060101010101" pitchFamily="49" charset="-122"/>
                <a:ea typeface="黑体" panose="02010609060101010101" pitchFamily="49" charset="-122"/>
              </a:rPr>
              <a:t>实验操作安全</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8.3.2 </a:t>
            </a:r>
            <a:r>
              <a:rPr lang="zh-CN" altLang="zh-CN" sz="2800" b="1" dirty="0">
                <a:solidFill>
                  <a:schemeClr val="tx1"/>
                </a:solidFill>
                <a:latin typeface="华文中宋" panose="02010600040101010101" pitchFamily="2" charset="-122"/>
                <a:ea typeface="华文中宋" panose="02010600040101010101" pitchFamily="2" charset="-122"/>
              </a:rPr>
              <a:t>危险化工工艺和装置应设置自动控制和电源冗余设计</a:t>
            </a:r>
            <a:endParaRPr lang="zh-CN" altLang="en-US" sz="2800" b="1" dirty="0">
              <a:solidFill>
                <a:schemeClr val="tx1"/>
              </a:solidFill>
              <a:latin typeface="华文中宋" panose="02010600040101010101" pitchFamily="2" charset="-122"/>
              <a:ea typeface="华文中宋" panose="02010600040101010101" pitchFamily="2" charset="-122"/>
            </a:endParaRPr>
          </a:p>
        </p:txBody>
      </p:sp>
      <p:pic>
        <p:nvPicPr>
          <p:cNvPr id="4097" name="Picture 1" descr="C:\Users\Administrator\AppData\Roaming\Tencent\Users\50238705\QQ\WinTemp\RichOle\)PC1J}VL@)2[2SCM)]DDEK0.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05162" y="2591187"/>
            <a:ext cx="4626877" cy="311956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02080" y="2591187"/>
            <a:ext cx="4629959" cy="31195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98" name="Picture 2" descr="C:\Users\Administrator\AppData\Roaming\Tencent\Users\50238705\QQ\WinTemp\RichOle\]1AZ3OFT1G1QH1ARGSI[FF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2350" y="2566224"/>
            <a:ext cx="2942605" cy="324674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istrator\AppData\Roaming\Tencent\Users\50238705\QQ\WinTemp\RichOle\X[3EAR9I@8({WJCQT5KU_K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5652" y="4357548"/>
            <a:ext cx="3021429" cy="1998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三、</a:t>
            </a:r>
            <a:r>
              <a:rPr lang="zh-CN" altLang="zh-CN" sz="3600" b="1" dirty="0">
                <a:solidFill>
                  <a:srgbClr val="002060"/>
                </a:solidFill>
                <a:latin typeface="黑体" panose="02010609060101010101" pitchFamily="49" charset="-122"/>
                <a:ea typeface="黑体" panose="02010609060101010101" pitchFamily="49" charset="-122"/>
              </a:rPr>
              <a:t>实验操作安全</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8.3.3 </a:t>
            </a:r>
            <a:r>
              <a:rPr lang="zh-CN" altLang="zh-CN" sz="2800" b="1" dirty="0">
                <a:solidFill>
                  <a:schemeClr val="tx1"/>
                </a:solidFill>
                <a:latin typeface="华文中宋" panose="02010600040101010101" pitchFamily="2" charset="-122"/>
                <a:ea typeface="华文中宋" panose="02010600040101010101" pitchFamily="2" charset="-122"/>
              </a:rPr>
              <a:t>做好有毒和异味废气的收集和防护</a:t>
            </a:r>
            <a:endParaRPr lang="zh-CN" altLang="en-US" sz="2800" b="1" dirty="0">
              <a:solidFill>
                <a:schemeClr val="tx1"/>
              </a:solidFill>
              <a:latin typeface="华文中宋" panose="02010600040101010101" pitchFamily="2" charset="-122"/>
              <a:ea typeface="华文中宋" panose="02010600040101010101" pitchFamily="2" charset="-122"/>
            </a:endParaRPr>
          </a:p>
        </p:txBody>
      </p:sp>
      <p:pic>
        <p:nvPicPr>
          <p:cNvPr id="11" name="Picture 4" descr="Working with low fume hood sas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4360" y="3417705"/>
            <a:ext cx="4220008" cy="317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Air flow path through the laboratory chemical h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680" y="2139696"/>
            <a:ext cx="2699152" cy="435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圆角矩形 14"/>
          <p:cNvSpPr/>
          <p:nvPr/>
        </p:nvSpPr>
        <p:spPr>
          <a:xfrm>
            <a:off x="501178" y="1929384"/>
            <a:ext cx="4517136" cy="13227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zh-CN" altLang="zh-CN" sz="2000" dirty="0">
                <a:latin typeface="黑体" panose="02010609060101010101" pitchFamily="49" charset="-122"/>
                <a:ea typeface="黑体" panose="02010609060101010101" pitchFamily="49" charset="-122"/>
              </a:rPr>
              <a:t>对于产生有毒和异味废气的实验，在通风橱中进行，并在</a:t>
            </a:r>
            <a:r>
              <a:rPr lang="zh-CN" altLang="zh-CN" sz="2000" dirty="0">
                <a:solidFill>
                  <a:srgbClr val="FF0000"/>
                </a:solidFill>
                <a:latin typeface="黑体" panose="02010609060101010101" pitchFamily="49" charset="-122"/>
                <a:ea typeface="黑体" panose="02010609060101010101" pitchFamily="49" charset="-122"/>
              </a:rPr>
              <a:t>实验装置</a:t>
            </a:r>
            <a:r>
              <a:rPr lang="zh-CN" altLang="zh-CN" sz="2000" dirty="0">
                <a:latin typeface="黑体" panose="02010609060101010101" pitchFamily="49" charset="-122"/>
                <a:ea typeface="黑体" panose="02010609060101010101" pitchFamily="49" charset="-122"/>
              </a:rPr>
              <a:t>尾端配</a:t>
            </a:r>
            <a:r>
              <a:rPr lang="zh-CN" altLang="zh-CN" sz="2000" dirty="0">
                <a:solidFill>
                  <a:srgbClr val="FF0000"/>
                </a:solidFill>
                <a:latin typeface="黑体" panose="02010609060101010101" pitchFamily="49" charset="-122"/>
                <a:ea typeface="黑体" panose="02010609060101010101" pitchFamily="49" charset="-122"/>
              </a:rPr>
              <a:t>有气体吸收装置</a:t>
            </a:r>
            <a:r>
              <a:rPr lang="zh-CN" altLang="zh-CN" sz="2000" dirty="0">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三、</a:t>
            </a:r>
            <a:r>
              <a:rPr lang="zh-CN" altLang="zh-CN" sz="3600" b="1" dirty="0">
                <a:solidFill>
                  <a:srgbClr val="002060"/>
                </a:solidFill>
                <a:latin typeface="黑体" panose="02010609060101010101" pitchFamily="49" charset="-122"/>
                <a:ea typeface="黑体" panose="02010609060101010101" pitchFamily="49" charset="-122"/>
              </a:rPr>
              <a:t>实验操作安全</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8.3.3 </a:t>
            </a:r>
            <a:r>
              <a:rPr lang="zh-CN" altLang="zh-CN" sz="2800" b="1" dirty="0">
                <a:solidFill>
                  <a:schemeClr val="tx1"/>
                </a:solidFill>
                <a:latin typeface="华文中宋" panose="02010600040101010101" pitchFamily="2" charset="-122"/>
                <a:ea typeface="华文中宋" panose="02010600040101010101" pitchFamily="2" charset="-122"/>
              </a:rPr>
              <a:t>做好有毒和异味废气的收集和防护</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15" name="圆角矩形 14"/>
          <p:cNvSpPr/>
          <p:nvPr/>
        </p:nvSpPr>
        <p:spPr>
          <a:xfrm>
            <a:off x="555006" y="2103120"/>
            <a:ext cx="4259362" cy="84730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zh-CN" altLang="zh-CN" sz="2400" b="1" dirty="0">
                <a:latin typeface="黑体" panose="02010609060101010101" pitchFamily="49" charset="-122"/>
                <a:ea typeface="黑体" panose="02010609060101010101" pitchFamily="49" charset="-122"/>
              </a:rPr>
              <a:t>配备合适有效的呼吸器</a:t>
            </a:r>
            <a:endParaRPr lang="zh-CN" altLang="en-US" sz="2400" b="1" dirty="0">
              <a:latin typeface="黑体" panose="02010609060101010101" pitchFamily="49" charset="-122"/>
              <a:ea typeface="黑体" panose="02010609060101010101" pitchFamily="49" charset="-122"/>
            </a:endParaRPr>
          </a:p>
        </p:txBody>
      </p:sp>
      <p:pic>
        <p:nvPicPr>
          <p:cNvPr id="614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559552" y="2273767"/>
            <a:ext cx="2907792" cy="42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C:\Users\Administrator\AppData\Roaming\Tencent\Users\50238705\QQ\WinTemp\RichOle\KOU07X3L{OD1CNUVB])O}T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65" y="3203948"/>
            <a:ext cx="4137443" cy="3348834"/>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615965" y="3203948"/>
            <a:ext cx="4137443" cy="33488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四、</a:t>
            </a:r>
            <a:r>
              <a:rPr lang="zh-CN" altLang="zh-CN" sz="3600" b="1" dirty="0">
                <a:solidFill>
                  <a:srgbClr val="002060"/>
                </a:solidFill>
                <a:latin typeface="黑体" panose="02010609060101010101" pitchFamily="49" charset="-122"/>
                <a:ea typeface="黑体" panose="02010609060101010101" pitchFamily="49" charset="-122"/>
              </a:rPr>
              <a:t>管控类化学品管理</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8.4.1 </a:t>
            </a:r>
            <a:r>
              <a:rPr lang="zh-CN" altLang="en-US" sz="2800" b="1" dirty="0">
                <a:solidFill>
                  <a:srgbClr val="FF0000"/>
                </a:solidFill>
                <a:latin typeface="华文中宋" panose="02010600040101010101" pitchFamily="2" charset="-122"/>
                <a:ea typeface="华文中宋" panose="02010600040101010101" pitchFamily="2" charset="-122"/>
              </a:rPr>
              <a:t>剧毒品、</a:t>
            </a:r>
            <a:r>
              <a:rPr lang="zh-CN" altLang="zh-CN" sz="2800" b="1" dirty="0">
                <a:solidFill>
                  <a:schemeClr val="tx1"/>
                </a:solidFill>
                <a:latin typeface="华文中宋" panose="02010600040101010101" pitchFamily="2" charset="-122"/>
                <a:ea typeface="华文中宋" panose="02010600040101010101" pitchFamily="2" charset="-122"/>
              </a:rPr>
              <a:t>易制毒品、易制爆品分类存放、专人保管，做好领取、使用、处置记录</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17" name="任意多边形 16"/>
          <p:cNvSpPr/>
          <p:nvPr/>
        </p:nvSpPr>
        <p:spPr>
          <a:xfrm>
            <a:off x="727686" y="4561483"/>
            <a:ext cx="5290861" cy="860909"/>
          </a:xfrm>
          <a:custGeom>
            <a:avLst/>
            <a:gdLst>
              <a:gd name="connsiteX0" fmla="*/ 0 w 3130060"/>
              <a:gd name="connsiteY0" fmla="*/ 120164 h 1201636"/>
              <a:gd name="connsiteX1" fmla="*/ 120164 w 3130060"/>
              <a:gd name="connsiteY1" fmla="*/ 0 h 1201636"/>
              <a:gd name="connsiteX2" fmla="*/ 3009896 w 3130060"/>
              <a:gd name="connsiteY2" fmla="*/ 0 h 1201636"/>
              <a:gd name="connsiteX3" fmla="*/ 3130060 w 3130060"/>
              <a:gd name="connsiteY3" fmla="*/ 120164 h 1201636"/>
              <a:gd name="connsiteX4" fmla="*/ 3130060 w 3130060"/>
              <a:gd name="connsiteY4" fmla="*/ 1081472 h 1201636"/>
              <a:gd name="connsiteX5" fmla="*/ 3009896 w 3130060"/>
              <a:gd name="connsiteY5" fmla="*/ 1201636 h 1201636"/>
              <a:gd name="connsiteX6" fmla="*/ 120164 w 3130060"/>
              <a:gd name="connsiteY6" fmla="*/ 1201636 h 1201636"/>
              <a:gd name="connsiteX7" fmla="*/ 0 w 3130060"/>
              <a:gd name="connsiteY7" fmla="*/ 1081472 h 1201636"/>
              <a:gd name="connsiteX8" fmla="*/ 0 w 3130060"/>
              <a:gd name="connsiteY8" fmla="*/ 120164 h 120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060" h="1201636">
                <a:moveTo>
                  <a:pt x="0" y="120164"/>
                </a:moveTo>
                <a:cubicBezTo>
                  <a:pt x="0" y="53799"/>
                  <a:pt x="53799" y="0"/>
                  <a:pt x="120164" y="0"/>
                </a:cubicBezTo>
                <a:lnTo>
                  <a:pt x="3009896" y="0"/>
                </a:lnTo>
                <a:cubicBezTo>
                  <a:pt x="3076261" y="0"/>
                  <a:pt x="3130060" y="53799"/>
                  <a:pt x="3130060" y="120164"/>
                </a:cubicBezTo>
                <a:lnTo>
                  <a:pt x="3130060" y="1081472"/>
                </a:lnTo>
                <a:cubicBezTo>
                  <a:pt x="3130060" y="1147837"/>
                  <a:pt x="3076261" y="1201636"/>
                  <a:pt x="3009896" y="1201636"/>
                </a:cubicBezTo>
                <a:lnTo>
                  <a:pt x="120164" y="1201636"/>
                </a:lnTo>
                <a:cubicBezTo>
                  <a:pt x="53799" y="1201636"/>
                  <a:pt x="0" y="1147837"/>
                  <a:pt x="0" y="1081472"/>
                </a:cubicBezTo>
                <a:lnTo>
                  <a:pt x="0" y="12016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1865" tIns="52975" rIns="61865" bIns="52975" numCol="1" spcCol="1270" anchor="ctr" anchorCtr="0">
            <a:noAutofit/>
          </a:bodyPr>
          <a:lstStyle/>
          <a:p>
            <a:pPr defTabSz="622300">
              <a:lnSpc>
                <a:spcPct val="90000"/>
              </a:lnSpc>
              <a:spcAft>
                <a:spcPct val="35000"/>
              </a:spcAft>
            </a:pPr>
            <a:r>
              <a:rPr lang="zh-CN" altLang="zh-CN" sz="1600" b="1" dirty="0">
                <a:solidFill>
                  <a:prstClr val="black">
                    <a:hueOff val="0"/>
                    <a:satOff val="0"/>
                    <a:lumOff val="0"/>
                    <a:alphaOff val="0"/>
                  </a:prstClr>
                </a:solidFill>
                <a:latin typeface="微软雅黑" panose="020B0503020204020204" pitchFamily="34" charset="-122"/>
                <a:ea typeface="微软雅黑" panose="020B0503020204020204" pitchFamily="34" charset="-122"/>
              </a:rPr>
              <a:t>对于具有高挥发性、低闪点的剧毒品应存放在具有</a:t>
            </a:r>
            <a:r>
              <a:rPr lang="zh-CN" altLang="zh-CN" sz="1600" b="1" dirty="0">
                <a:solidFill>
                  <a:srgbClr val="FF0000"/>
                </a:solidFill>
                <a:latin typeface="微软雅黑" panose="020B0503020204020204" pitchFamily="34" charset="-122"/>
                <a:ea typeface="微软雅黑" panose="020B0503020204020204" pitchFamily="34" charset="-122"/>
              </a:rPr>
              <a:t>防爆功能的冰箱内，并配备双锁</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18" name="任意多边形 17"/>
          <p:cNvSpPr/>
          <p:nvPr/>
        </p:nvSpPr>
        <p:spPr>
          <a:xfrm>
            <a:off x="727687" y="3489013"/>
            <a:ext cx="5290861" cy="854387"/>
          </a:xfrm>
          <a:custGeom>
            <a:avLst/>
            <a:gdLst>
              <a:gd name="connsiteX0" fmla="*/ 0 w 3130060"/>
              <a:gd name="connsiteY0" fmla="*/ 120164 h 1201636"/>
              <a:gd name="connsiteX1" fmla="*/ 120164 w 3130060"/>
              <a:gd name="connsiteY1" fmla="*/ 0 h 1201636"/>
              <a:gd name="connsiteX2" fmla="*/ 3009896 w 3130060"/>
              <a:gd name="connsiteY2" fmla="*/ 0 h 1201636"/>
              <a:gd name="connsiteX3" fmla="*/ 3130060 w 3130060"/>
              <a:gd name="connsiteY3" fmla="*/ 120164 h 1201636"/>
              <a:gd name="connsiteX4" fmla="*/ 3130060 w 3130060"/>
              <a:gd name="connsiteY4" fmla="*/ 1081472 h 1201636"/>
              <a:gd name="connsiteX5" fmla="*/ 3009896 w 3130060"/>
              <a:gd name="connsiteY5" fmla="*/ 1201636 h 1201636"/>
              <a:gd name="connsiteX6" fmla="*/ 120164 w 3130060"/>
              <a:gd name="connsiteY6" fmla="*/ 1201636 h 1201636"/>
              <a:gd name="connsiteX7" fmla="*/ 0 w 3130060"/>
              <a:gd name="connsiteY7" fmla="*/ 1081472 h 1201636"/>
              <a:gd name="connsiteX8" fmla="*/ 0 w 3130060"/>
              <a:gd name="connsiteY8" fmla="*/ 120164 h 120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060" h="1201636">
                <a:moveTo>
                  <a:pt x="0" y="120164"/>
                </a:moveTo>
                <a:cubicBezTo>
                  <a:pt x="0" y="53799"/>
                  <a:pt x="53799" y="0"/>
                  <a:pt x="120164" y="0"/>
                </a:cubicBezTo>
                <a:lnTo>
                  <a:pt x="3009896" y="0"/>
                </a:lnTo>
                <a:cubicBezTo>
                  <a:pt x="3076261" y="0"/>
                  <a:pt x="3130060" y="53799"/>
                  <a:pt x="3130060" y="120164"/>
                </a:cubicBezTo>
                <a:lnTo>
                  <a:pt x="3130060" y="1081472"/>
                </a:lnTo>
                <a:cubicBezTo>
                  <a:pt x="3130060" y="1147837"/>
                  <a:pt x="3076261" y="1201636"/>
                  <a:pt x="3009896" y="1201636"/>
                </a:cubicBezTo>
                <a:lnTo>
                  <a:pt x="120164" y="1201636"/>
                </a:lnTo>
                <a:cubicBezTo>
                  <a:pt x="53799" y="1201636"/>
                  <a:pt x="0" y="1147837"/>
                  <a:pt x="0" y="1081472"/>
                </a:cubicBezTo>
                <a:lnTo>
                  <a:pt x="0" y="12016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1865" tIns="52975" rIns="61865" bIns="52975" numCol="1" spcCol="1270" anchor="ctr" anchorCtr="0">
            <a:noAutofit/>
          </a:bodyPr>
          <a:lstStyle/>
          <a:p>
            <a:pPr defTabSz="622300">
              <a:lnSpc>
                <a:spcPct val="90000"/>
              </a:lnSpc>
              <a:spcAft>
                <a:spcPct val="35000"/>
              </a:spcAft>
            </a:pPr>
            <a:r>
              <a:rPr lang="zh-CN" altLang="zh-CN" sz="1600" b="1" dirty="0">
                <a:solidFill>
                  <a:prstClr val="black">
                    <a:hueOff val="0"/>
                    <a:satOff val="0"/>
                    <a:lumOff val="0"/>
                    <a:alphaOff val="0"/>
                  </a:prstClr>
                </a:solidFill>
                <a:latin typeface="微软雅黑" panose="020B0503020204020204" pitchFamily="34" charset="-122"/>
                <a:ea typeface="微软雅黑" panose="020B0503020204020204" pitchFamily="34" charset="-122"/>
              </a:rPr>
              <a:t>剧毒品</a:t>
            </a:r>
            <a:r>
              <a:rPr lang="zh-CN" altLang="en-US" sz="1600" b="1" dirty="0">
                <a:solidFill>
                  <a:prstClr val="black">
                    <a:hueOff val="0"/>
                    <a:satOff val="0"/>
                    <a:lumOff val="0"/>
                    <a:alphaOff val="0"/>
                  </a:prstClr>
                </a:solidFill>
                <a:latin typeface="微软雅黑" panose="020B0503020204020204" pitchFamily="34" charset="-122"/>
                <a:ea typeface="微软雅黑" panose="020B0503020204020204" pitchFamily="34" charset="-122"/>
              </a:rPr>
              <a:t>（</a:t>
            </a:r>
            <a:r>
              <a:rPr lang="zh-CN" altLang="en-US" sz="1600" b="1" dirty="0">
                <a:solidFill>
                  <a:srgbClr val="00B050"/>
                </a:solidFill>
                <a:latin typeface="微软雅黑" panose="020B0503020204020204" pitchFamily="34" charset="-122"/>
                <a:ea typeface="微软雅黑" panose="020B0503020204020204" pitchFamily="34" charset="-122"/>
              </a:rPr>
              <a:t>易制爆</a:t>
            </a:r>
            <a:r>
              <a:rPr lang="zh-CN" altLang="en-US" sz="1600" b="1" dirty="0">
                <a:solidFill>
                  <a:prstClr val="black">
                    <a:hueOff val="0"/>
                    <a:satOff val="0"/>
                    <a:lumOff val="0"/>
                    <a:alphaOff val="0"/>
                  </a:prstClr>
                </a:solidFill>
                <a:latin typeface="微软雅黑" panose="020B0503020204020204" pitchFamily="34" charset="-122"/>
                <a:ea typeface="微软雅黑" panose="020B0503020204020204" pitchFamily="34" charset="-122"/>
              </a:rPr>
              <a:t>）</a:t>
            </a:r>
            <a:r>
              <a:rPr lang="zh-CN" altLang="zh-CN" sz="1600" b="1" dirty="0">
                <a:solidFill>
                  <a:prstClr val="black">
                    <a:hueOff val="0"/>
                    <a:satOff val="0"/>
                    <a:lumOff val="0"/>
                    <a:alphaOff val="0"/>
                  </a:prstClr>
                </a:solidFill>
                <a:latin typeface="微软雅黑" panose="020B0503020204020204" pitchFamily="34" charset="-122"/>
                <a:ea typeface="微软雅黑" panose="020B0503020204020204" pitchFamily="34" charset="-122"/>
              </a:rPr>
              <a:t>配备专门的保险柜并固定，实行</a:t>
            </a:r>
            <a:r>
              <a:rPr lang="zh-CN" altLang="zh-CN" sz="1600" b="1" dirty="0">
                <a:solidFill>
                  <a:srgbClr val="FF0000"/>
                </a:solidFill>
                <a:latin typeface="微软雅黑" panose="020B0503020204020204" pitchFamily="34" charset="-122"/>
                <a:ea typeface="微软雅黑" panose="020B0503020204020204" pitchFamily="34" charset="-122"/>
              </a:rPr>
              <a:t>双人</a:t>
            </a:r>
            <a:r>
              <a:rPr lang="zh-CN" altLang="en-US" sz="1600" b="1" dirty="0">
                <a:solidFill>
                  <a:srgbClr val="FF0000"/>
                </a:solidFill>
                <a:latin typeface="微软雅黑" panose="020B0503020204020204" pitchFamily="34" charset="-122"/>
                <a:ea typeface="微软雅黑" panose="020B0503020204020204" pitchFamily="34" charset="-122"/>
              </a:rPr>
              <a:t>、</a:t>
            </a:r>
            <a:r>
              <a:rPr lang="zh-CN" altLang="zh-CN" sz="1600" b="1" dirty="0">
                <a:solidFill>
                  <a:srgbClr val="FF0000"/>
                </a:solidFill>
                <a:latin typeface="微软雅黑" panose="020B0503020204020204" pitchFamily="34" charset="-122"/>
                <a:ea typeface="微软雅黑" panose="020B0503020204020204" pitchFamily="34" charset="-122"/>
              </a:rPr>
              <a:t>双锁保管制</a:t>
            </a:r>
            <a:r>
              <a:rPr lang="zh-CN" altLang="zh-CN" sz="1600" b="1" dirty="0">
                <a:solidFill>
                  <a:prstClr val="black">
                    <a:hueOff val="0"/>
                    <a:satOff val="0"/>
                    <a:lumOff val="0"/>
                    <a:alphaOff val="0"/>
                  </a:prstClr>
                </a:solidFill>
                <a:latin typeface="微软雅黑" panose="020B0503020204020204" pitchFamily="34" charset="-122"/>
                <a:ea typeface="微软雅黑" panose="020B0503020204020204" pitchFamily="34" charset="-122"/>
              </a:rPr>
              <a:t>度</a:t>
            </a:r>
            <a:endParaRPr lang="zh-CN" altLang="en-US" sz="1600" b="1" dirty="0">
              <a:solidFill>
                <a:prstClr val="black">
                  <a:hueOff val="0"/>
                  <a:satOff val="0"/>
                  <a:lumOff val="0"/>
                  <a:alphaOff val="0"/>
                </a:prstClr>
              </a:solidFill>
              <a:latin typeface="微软雅黑" panose="020B0503020204020204" pitchFamily="34" charset="-122"/>
              <a:ea typeface="微软雅黑" panose="020B0503020204020204" pitchFamily="34" charset="-122"/>
            </a:endParaRPr>
          </a:p>
        </p:txBody>
      </p:sp>
      <p:sp>
        <p:nvSpPr>
          <p:cNvPr id="19" name="任意多边形 18"/>
          <p:cNvSpPr/>
          <p:nvPr/>
        </p:nvSpPr>
        <p:spPr>
          <a:xfrm>
            <a:off x="727688" y="2413338"/>
            <a:ext cx="5290861" cy="860214"/>
          </a:xfrm>
          <a:custGeom>
            <a:avLst/>
            <a:gdLst>
              <a:gd name="connsiteX0" fmla="*/ 0 w 3130060"/>
              <a:gd name="connsiteY0" fmla="*/ 120164 h 1201636"/>
              <a:gd name="connsiteX1" fmla="*/ 120164 w 3130060"/>
              <a:gd name="connsiteY1" fmla="*/ 0 h 1201636"/>
              <a:gd name="connsiteX2" fmla="*/ 3009896 w 3130060"/>
              <a:gd name="connsiteY2" fmla="*/ 0 h 1201636"/>
              <a:gd name="connsiteX3" fmla="*/ 3130060 w 3130060"/>
              <a:gd name="connsiteY3" fmla="*/ 120164 h 1201636"/>
              <a:gd name="connsiteX4" fmla="*/ 3130060 w 3130060"/>
              <a:gd name="connsiteY4" fmla="*/ 1081472 h 1201636"/>
              <a:gd name="connsiteX5" fmla="*/ 3009896 w 3130060"/>
              <a:gd name="connsiteY5" fmla="*/ 1201636 h 1201636"/>
              <a:gd name="connsiteX6" fmla="*/ 120164 w 3130060"/>
              <a:gd name="connsiteY6" fmla="*/ 1201636 h 1201636"/>
              <a:gd name="connsiteX7" fmla="*/ 0 w 3130060"/>
              <a:gd name="connsiteY7" fmla="*/ 1081472 h 1201636"/>
              <a:gd name="connsiteX8" fmla="*/ 0 w 3130060"/>
              <a:gd name="connsiteY8" fmla="*/ 120164 h 120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060" h="1201636">
                <a:moveTo>
                  <a:pt x="0" y="120164"/>
                </a:moveTo>
                <a:cubicBezTo>
                  <a:pt x="0" y="53799"/>
                  <a:pt x="53799" y="0"/>
                  <a:pt x="120164" y="0"/>
                </a:cubicBezTo>
                <a:lnTo>
                  <a:pt x="3009896" y="0"/>
                </a:lnTo>
                <a:cubicBezTo>
                  <a:pt x="3076261" y="0"/>
                  <a:pt x="3130060" y="53799"/>
                  <a:pt x="3130060" y="120164"/>
                </a:cubicBezTo>
                <a:lnTo>
                  <a:pt x="3130060" y="1081472"/>
                </a:lnTo>
                <a:cubicBezTo>
                  <a:pt x="3130060" y="1147837"/>
                  <a:pt x="3076261" y="1201636"/>
                  <a:pt x="3009896" y="1201636"/>
                </a:cubicBezTo>
                <a:lnTo>
                  <a:pt x="120164" y="1201636"/>
                </a:lnTo>
                <a:cubicBezTo>
                  <a:pt x="53799" y="1201636"/>
                  <a:pt x="0" y="1147837"/>
                  <a:pt x="0" y="1081472"/>
                </a:cubicBezTo>
                <a:lnTo>
                  <a:pt x="0" y="12016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1865" tIns="52975" rIns="61865" bIns="52975" numCol="1" spcCol="1270" anchor="ctr" anchorCtr="0">
            <a:noAutofit/>
          </a:bodyPr>
          <a:lstStyle/>
          <a:p>
            <a:pPr defTabSz="622300">
              <a:lnSpc>
                <a:spcPct val="90000"/>
              </a:lnSpc>
              <a:spcAft>
                <a:spcPct val="35000"/>
              </a:spcAft>
            </a:pPr>
            <a:r>
              <a:rPr lang="zh-CN" altLang="zh-CN" sz="1600" b="1" dirty="0">
                <a:solidFill>
                  <a:prstClr val="black">
                    <a:hueOff val="0"/>
                    <a:satOff val="0"/>
                    <a:lumOff val="0"/>
                    <a:alphaOff val="0"/>
                  </a:prstClr>
                </a:solidFill>
                <a:latin typeface="微软雅黑" panose="020B0503020204020204" pitchFamily="34" charset="-122"/>
                <a:ea typeface="微软雅黑" panose="020B0503020204020204" pitchFamily="34" charset="-122"/>
              </a:rPr>
              <a:t>其中第一类易制毒品实行</a:t>
            </a:r>
            <a:r>
              <a:rPr lang="en-US" altLang="zh-CN" sz="1600" b="1" dirty="0">
                <a:solidFill>
                  <a:srgbClr val="FF0000"/>
                </a:solidFill>
                <a:latin typeface="微软雅黑" panose="020B0503020204020204" pitchFamily="34" charset="-122"/>
                <a:ea typeface="微软雅黑" panose="020B0503020204020204" pitchFamily="34" charset="-122"/>
              </a:rPr>
              <a:t>“</a:t>
            </a:r>
            <a:r>
              <a:rPr lang="zh-CN" altLang="zh-CN" sz="1600" b="1" dirty="0">
                <a:solidFill>
                  <a:srgbClr val="FF0000"/>
                </a:solidFill>
                <a:latin typeface="微软雅黑" panose="020B0503020204020204" pitchFamily="34" charset="-122"/>
                <a:ea typeface="微软雅黑" panose="020B0503020204020204" pitchFamily="34" charset="-122"/>
              </a:rPr>
              <a:t>五双</a:t>
            </a:r>
            <a:r>
              <a:rPr lang="en-US" altLang="zh-CN" sz="1600" b="1" dirty="0">
                <a:solidFill>
                  <a:srgbClr val="FF0000"/>
                </a:solidFill>
                <a:latin typeface="微软雅黑" panose="020B0503020204020204" pitchFamily="34" charset="-122"/>
                <a:ea typeface="微软雅黑" panose="020B0503020204020204" pitchFamily="34" charset="-122"/>
              </a:rPr>
              <a:t>”</a:t>
            </a:r>
            <a:r>
              <a:rPr lang="zh-CN" altLang="zh-CN" sz="1600" b="1" dirty="0">
                <a:solidFill>
                  <a:prstClr val="black">
                    <a:hueOff val="0"/>
                    <a:satOff val="0"/>
                    <a:lumOff val="0"/>
                    <a:alphaOff val="0"/>
                  </a:prstClr>
                </a:solidFill>
                <a:latin typeface="微软雅黑" panose="020B0503020204020204" pitchFamily="34" charset="-122"/>
                <a:ea typeface="微软雅黑" panose="020B0503020204020204" pitchFamily="34" charset="-122"/>
              </a:rPr>
              <a:t>管理制度</a:t>
            </a:r>
            <a:endParaRPr lang="zh-CN" altLang="en-US" sz="1600" b="1" dirty="0">
              <a:solidFill>
                <a:prstClr val="black">
                  <a:hueOff val="0"/>
                  <a:satOff val="0"/>
                  <a:lumOff val="0"/>
                  <a:alphaOff val="0"/>
                </a:prstClr>
              </a:solidFill>
              <a:latin typeface="微软雅黑" panose="020B0503020204020204" pitchFamily="34" charset="-122"/>
              <a:ea typeface="微软雅黑" panose="020B0503020204020204" pitchFamily="34" charset="-122"/>
            </a:endParaRPr>
          </a:p>
        </p:txBody>
      </p:sp>
      <p:sp>
        <p:nvSpPr>
          <p:cNvPr id="20" name="任意多边形 19"/>
          <p:cNvSpPr/>
          <p:nvPr/>
        </p:nvSpPr>
        <p:spPr>
          <a:xfrm>
            <a:off x="727688" y="5609068"/>
            <a:ext cx="5290861" cy="709436"/>
          </a:xfrm>
          <a:custGeom>
            <a:avLst/>
            <a:gdLst>
              <a:gd name="connsiteX0" fmla="*/ 0 w 3130060"/>
              <a:gd name="connsiteY0" fmla="*/ 120164 h 1201636"/>
              <a:gd name="connsiteX1" fmla="*/ 120164 w 3130060"/>
              <a:gd name="connsiteY1" fmla="*/ 0 h 1201636"/>
              <a:gd name="connsiteX2" fmla="*/ 3009896 w 3130060"/>
              <a:gd name="connsiteY2" fmla="*/ 0 h 1201636"/>
              <a:gd name="connsiteX3" fmla="*/ 3130060 w 3130060"/>
              <a:gd name="connsiteY3" fmla="*/ 120164 h 1201636"/>
              <a:gd name="connsiteX4" fmla="*/ 3130060 w 3130060"/>
              <a:gd name="connsiteY4" fmla="*/ 1081472 h 1201636"/>
              <a:gd name="connsiteX5" fmla="*/ 3009896 w 3130060"/>
              <a:gd name="connsiteY5" fmla="*/ 1201636 h 1201636"/>
              <a:gd name="connsiteX6" fmla="*/ 120164 w 3130060"/>
              <a:gd name="connsiteY6" fmla="*/ 1201636 h 1201636"/>
              <a:gd name="connsiteX7" fmla="*/ 0 w 3130060"/>
              <a:gd name="connsiteY7" fmla="*/ 1081472 h 1201636"/>
              <a:gd name="connsiteX8" fmla="*/ 0 w 3130060"/>
              <a:gd name="connsiteY8" fmla="*/ 120164 h 120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060" h="1201636">
                <a:moveTo>
                  <a:pt x="0" y="120164"/>
                </a:moveTo>
                <a:cubicBezTo>
                  <a:pt x="0" y="53799"/>
                  <a:pt x="53799" y="0"/>
                  <a:pt x="120164" y="0"/>
                </a:cubicBezTo>
                <a:lnTo>
                  <a:pt x="3009896" y="0"/>
                </a:lnTo>
                <a:cubicBezTo>
                  <a:pt x="3076261" y="0"/>
                  <a:pt x="3130060" y="53799"/>
                  <a:pt x="3130060" y="120164"/>
                </a:cubicBezTo>
                <a:lnTo>
                  <a:pt x="3130060" y="1081472"/>
                </a:lnTo>
                <a:cubicBezTo>
                  <a:pt x="3130060" y="1147837"/>
                  <a:pt x="3076261" y="1201636"/>
                  <a:pt x="3009896" y="1201636"/>
                </a:cubicBezTo>
                <a:lnTo>
                  <a:pt x="120164" y="1201636"/>
                </a:lnTo>
                <a:cubicBezTo>
                  <a:pt x="53799" y="1201636"/>
                  <a:pt x="0" y="1147837"/>
                  <a:pt x="0" y="1081472"/>
                </a:cubicBezTo>
                <a:lnTo>
                  <a:pt x="0" y="12016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1865" tIns="52975" rIns="61865" bIns="52975" numCol="1" spcCol="1270" anchor="ctr" anchorCtr="0">
            <a:noAutofit/>
          </a:bodyPr>
          <a:lstStyle/>
          <a:p>
            <a:pPr defTabSz="622300">
              <a:lnSpc>
                <a:spcPct val="90000"/>
              </a:lnSpc>
              <a:spcAft>
                <a:spcPct val="35000"/>
              </a:spcAft>
            </a:pPr>
            <a:r>
              <a:rPr lang="zh-CN" altLang="zh-CN" sz="1600" b="1" dirty="0">
                <a:solidFill>
                  <a:prstClr val="black">
                    <a:hueOff val="0"/>
                    <a:satOff val="0"/>
                    <a:lumOff val="0"/>
                    <a:alphaOff val="0"/>
                  </a:prstClr>
                </a:solidFill>
                <a:latin typeface="微软雅黑" panose="020B0503020204020204" pitchFamily="34" charset="-122"/>
                <a:ea typeface="微软雅黑" panose="020B0503020204020204" pitchFamily="34" charset="-122"/>
              </a:rPr>
              <a:t>剧毒品使用时须有</a:t>
            </a:r>
            <a:r>
              <a:rPr lang="zh-CN" altLang="zh-CN" sz="1600" b="1" dirty="0">
                <a:solidFill>
                  <a:srgbClr val="FF0000"/>
                </a:solidFill>
                <a:latin typeface="微软雅黑" panose="020B0503020204020204" pitchFamily="34" charset="-122"/>
                <a:ea typeface="微软雅黑" panose="020B0503020204020204" pitchFamily="34" charset="-122"/>
              </a:rPr>
              <a:t>两人同时在场</a:t>
            </a:r>
            <a:r>
              <a:rPr lang="zh-CN" altLang="zh-CN" sz="1600" b="1" dirty="0">
                <a:solidFill>
                  <a:prstClr val="black">
                    <a:hueOff val="0"/>
                    <a:satOff val="0"/>
                    <a:lumOff val="0"/>
                    <a:alphaOff val="0"/>
                  </a:prstClr>
                </a:solidFill>
                <a:latin typeface="微软雅黑" panose="020B0503020204020204" pitchFamily="34" charset="-122"/>
                <a:ea typeface="微软雅黑" panose="020B0503020204020204" pitchFamily="34" charset="-122"/>
              </a:rPr>
              <a:t>；剧毒品处置建有规范流程</a:t>
            </a:r>
            <a:endParaRPr lang="zh-CN" altLang="en-US" sz="1600" b="1" dirty="0">
              <a:solidFill>
                <a:prstClr val="black">
                  <a:hueOff val="0"/>
                  <a:satOff val="0"/>
                  <a:lumOff val="0"/>
                  <a:alphaOff val="0"/>
                </a:prstClr>
              </a:solidFill>
              <a:latin typeface="微软雅黑" panose="020B0503020204020204" pitchFamily="34" charset="-122"/>
              <a:ea typeface="微软雅黑" panose="020B0503020204020204" pitchFamily="34" charset="-122"/>
            </a:endParaRPr>
          </a:p>
        </p:txBody>
      </p:sp>
      <p:sp>
        <p:nvSpPr>
          <p:cNvPr id="5" name="圆角矩形标注 4"/>
          <p:cNvSpPr/>
          <p:nvPr/>
        </p:nvSpPr>
        <p:spPr>
          <a:xfrm>
            <a:off x="2821606" y="1290827"/>
            <a:ext cx="2436193" cy="1197864"/>
          </a:xfrm>
          <a:prstGeom prst="wedgeRoundRect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a:solidFill>
                  <a:srgbClr val="FF0000"/>
                </a:solidFill>
                <a:latin typeface="黑体" panose="02010609060101010101" pitchFamily="49" charset="-122"/>
                <a:ea typeface="黑体" panose="02010609060101010101" pitchFamily="49" charset="-122"/>
              </a:rPr>
              <a:t>“双人验收、双人保管、双人领取、双把锁、双本账”</a:t>
            </a:r>
            <a:endParaRPr lang="zh-CN" altLang="en-US" sz="2000" b="1" dirty="0">
              <a:solidFill>
                <a:srgbClr val="FF0000"/>
              </a:solidFill>
              <a:latin typeface="黑体" panose="02010609060101010101" pitchFamily="49" charset="-122"/>
              <a:ea typeface="黑体" panose="02010609060101010101" pitchFamily="49" charset="-122"/>
            </a:endParaRPr>
          </a:p>
        </p:txBody>
      </p:sp>
      <p:sp>
        <p:nvSpPr>
          <p:cNvPr id="24" name="左大括号 23"/>
          <p:cNvSpPr/>
          <p:nvPr/>
        </p:nvSpPr>
        <p:spPr>
          <a:xfrm rot="10800000">
            <a:off x="6228856" y="2747773"/>
            <a:ext cx="539497" cy="3319272"/>
          </a:xfrm>
          <a:prstGeom prst="leftBrac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31" name="矩形 30"/>
          <p:cNvSpPr/>
          <p:nvPr/>
        </p:nvSpPr>
        <p:spPr>
          <a:xfrm rot="16200000">
            <a:off x="5681965" y="4109669"/>
            <a:ext cx="3556991" cy="74787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TextBox 31"/>
          <p:cNvSpPr txBox="1"/>
          <p:nvPr/>
        </p:nvSpPr>
        <p:spPr>
          <a:xfrm>
            <a:off x="7212528" y="2960113"/>
            <a:ext cx="584876" cy="3046988"/>
          </a:xfrm>
          <a:prstGeom prst="rect">
            <a:avLst/>
          </a:prstGeom>
          <a:noFill/>
        </p:spPr>
        <p:txBody>
          <a:bodyPr wrap="square" rtlCol="0">
            <a:spAutoFit/>
          </a:bodyPr>
          <a:lstStyle/>
          <a:p>
            <a:r>
              <a:rPr lang="zh-CN" altLang="en-US"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所有高校问题严重</a:t>
            </a:r>
            <a:endParaRPr lang="zh-CN" altLang="en-US"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3313" name="Picture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739862" y="2267047"/>
            <a:ext cx="3136393" cy="443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C:\Users\Administrator\AppData\Roaming\Tencent\Users\50238705\QQ\WinTemp\RichOle\S[}$AK%7NS4Y9H0U{{((7@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7799" y="3354321"/>
            <a:ext cx="3606830" cy="31979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313"/>
                                        </p:tgtEl>
                                        <p:attrNameLst>
                                          <p:attrName>style.visibility</p:attrName>
                                        </p:attrNameLst>
                                      </p:cBhvr>
                                      <p:to>
                                        <p:strVal val="visible"/>
                                      </p:to>
                                    </p:set>
                                    <p:animEffect transition="in" filter="fade">
                                      <p:cBhvr>
                                        <p:cTn id="31" dur="500"/>
                                        <p:tgtEl>
                                          <p:spTgt spid="133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314"/>
                                        </p:tgtEl>
                                        <p:attrNameLst>
                                          <p:attrName>style.visibility</p:attrName>
                                        </p:attrNameLst>
                                      </p:cBhvr>
                                      <p:to>
                                        <p:strVal val="visible"/>
                                      </p:to>
                                    </p:set>
                                    <p:animEffect transition="in" filter="fade">
                                      <p:cBhvr>
                                        <p:cTn id="36"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4" grpId="0" animBg="1"/>
      <p:bldP spid="27"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四、</a:t>
            </a:r>
            <a:r>
              <a:rPr lang="zh-CN" altLang="zh-CN" sz="3600" b="1" dirty="0">
                <a:solidFill>
                  <a:srgbClr val="002060"/>
                </a:solidFill>
                <a:latin typeface="黑体" panose="02010609060101010101" pitchFamily="49" charset="-122"/>
                <a:ea typeface="黑体" panose="02010609060101010101" pitchFamily="49" charset="-122"/>
              </a:rPr>
              <a:t>管控类化学品管理</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8.4.2 </a:t>
            </a:r>
            <a:r>
              <a:rPr lang="zh-CN" altLang="zh-CN" sz="2800" b="1" dirty="0">
                <a:solidFill>
                  <a:schemeClr val="tx1"/>
                </a:solidFill>
                <a:latin typeface="华文中宋" panose="02010600040101010101" pitchFamily="2" charset="-122"/>
                <a:ea typeface="华文中宋" panose="02010600040101010101" pitchFamily="2" charset="-122"/>
              </a:rPr>
              <a:t>爆炸品</a:t>
            </a:r>
            <a:r>
              <a:rPr lang="zh-CN" altLang="zh-CN" sz="2800" b="1" dirty="0">
                <a:solidFill>
                  <a:srgbClr val="FF0000"/>
                </a:solidFill>
                <a:latin typeface="华文中宋" panose="02010600040101010101" pitchFamily="2" charset="-122"/>
                <a:ea typeface="华文中宋" panose="02010600040101010101" pitchFamily="2" charset="-122"/>
              </a:rPr>
              <a:t>单独隔离，限量存储</a:t>
            </a:r>
            <a:r>
              <a:rPr lang="zh-CN" altLang="zh-CN" sz="2800" b="1" dirty="0">
                <a:solidFill>
                  <a:schemeClr val="tx1"/>
                </a:solidFill>
                <a:latin typeface="华文中宋" panose="02010600040101010101" pitchFamily="2" charset="-122"/>
                <a:ea typeface="华文中宋" panose="02010600040101010101" pitchFamily="2" charset="-122"/>
              </a:rPr>
              <a:t>，使用、销毁按照公安部门的要求执行</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15" name="TextBox 14"/>
          <p:cNvSpPr txBox="1"/>
          <p:nvPr/>
        </p:nvSpPr>
        <p:spPr>
          <a:xfrm>
            <a:off x="428116" y="4408945"/>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8.4.3 </a:t>
            </a:r>
            <a:r>
              <a:rPr lang="zh-CN" altLang="zh-CN" sz="2800" b="1" dirty="0">
                <a:solidFill>
                  <a:schemeClr val="tx1"/>
                </a:solidFill>
                <a:latin typeface="华文中宋" panose="02010600040101010101" pitchFamily="2" charset="-122"/>
                <a:ea typeface="华文中宋" panose="02010600040101010101" pitchFamily="2" charset="-122"/>
              </a:rPr>
              <a:t>麻醉品和精神类药品储存于专门的</a:t>
            </a:r>
            <a:r>
              <a:rPr lang="zh-CN" altLang="zh-CN" sz="2800" b="1" dirty="0">
                <a:solidFill>
                  <a:srgbClr val="FF0000"/>
                </a:solidFill>
                <a:latin typeface="华文中宋" panose="02010600040101010101" pitchFamily="2" charset="-122"/>
                <a:ea typeface="华文中宋" panose="02010600040101010101" pitchFamily="2" charset="-122"/>
              </a:rPr>
              <a:t>保险柜中</a:t>
            </a:r>
            <a:r>
              <a:rPr lang="zh-CN" altLang="zh-CN" sz="2800" b="1" dirty="0">
                <a:solidFill>
                  <a:schemeClr val="tx1"/>
                </a:solidFill>
                <a:latin typeface="华文中宋" panose="02010600040101010101" pitchFamily="2" charset="-122"/>
                <a:ea typeface="华文中宋" panose="02010600040101010101" pitchFamily="2" charset="-122"/>
              </a:rPr>
              <a:t>，有规范的领取、使用、处置台账</a:t>
            </a:r>
            <a:endParaRPr lang="zh-CN" altLang="en-US" sz="2800" b="1" dirty="0">
              <a:solidFill>
                <a:schemeClr val="tx1"/>
              </a:solidFill>
              <a:latin typeface="华文中宋" panose="02010600040101010101" pitchFamily="2" charset="-122"/>
              <a:ea typeface="华文中宋" panose="02010600040101010101" pitchFamily="2" charset="-122"/>
            </a:endParaRPr>
          </a:p>
        </p:txBody>
      </p:sp>
      <p:cxnSp>
        <p:nvCxnSpPr>
          <p:cNvPr id="16" name="直接连接符 15"/>
          <p:cNvCxnSpPr/>
          <p:nvPr/>
        </p:nvCxnSpPr>
        <p:spPr>
          <a:xfrm flipV="1">
            <a:off x="2038901" y="2244934"/>
            <a:ext cx="0" cy="384396"/>
          </a:xfrm>
          <a:prstGeom prst="line">
            <a:avLst/>
          </a:prstGeom>
          <a:ln w="66675">
            <a:solidFill>
              <a:srgbClr val="C0000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流程图: 可选过程 20"/>
          <p:cNvSpPr/>
          <p:nvPr/>
        </p:nvSpPr>
        <p:spPr>
          <a:xfrm>
            <a:off x="637917" y="2774610"/>
            <a:ext cx="2801968" cy="759580"/>
          </a:xfrm>
          <a:prstGeom prst="flowChartAlternateProcess">
            <a:avLst/>
          </a:prstGeom>
          <a:ln>
            <a:solidFill>
              <a:schemeClr val="tx1"/>
            </a:solidFill>
            <a:prstDash val="dashDot"/>
          </a:ln>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按照易制爆和剧毒品管理</a:t>
            </a:r>
            <a:endParaRPr lang="en-US" altLang="zh-CN" dirty="0">
              <a:latin typeface="微软雅黑" panose="020B0503020204020204" pitchFamily="34" charset="-122"/>
              <a:ea typeface="微软雅黑" panose="020B0503020204020204" pitchFamily="34" charset="-122"/>
            </a:endParaRPr>
          </a:p>
          <a:p>
            <a:pPr algn="ctr"/>
            <a:r>
              <a:rPr lang="zh-CN" altLang="zh-CN" dirty="0">
                <a:latin typeface="微软雅黑" panose="020B0503020204020204" pitchFamily="34" charset="-122"/>
                <a:ea typeface="微软雅黑" panose="020B0503020204020204" pitchFamily="34" charset="-122"/>
              </a:rPr>
              <a:t>配备监控与报警装置</a:t>
            </a:r>
            <a:endParaRPr lang="zh-CN" altLang="en-US" dirty="0">
              <a:latin typeface="微软雅黑" panose="020B0503020204020204" pitchFamily="34" charset="-122"/>
              <a:ea typeface="微软雅黑" panose="020B0503020204020204" pitchFamily="34" charset="-122"/>
            </a:endParaRPr>
          </a:p>
        </p:txBody>
      </p:sp>
      <p:cxnSp>
        <p:nvCxnSpPr>
          <p:cNvPr id="22" name="直接连接符 21"/>
          <p:cNvCxnSpPr/>
          <p:nvPr/>
        </p:nvCxnSpPr>
        <p:spPr>
          <a:xfrm flipV="1">
            <a:off x="4276398" y="5363052"/>
            <a:ext cx="0" cy="384396"/>
          </a:xfrm>
          <a:prstGeom prst="line">
            <a:avLst/>
          </a:prstGeom>
          <a:ln w="66675">
            <a:solidFill>
              <a:srgbClr val="C0000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流程图: 可选过程 22"/>
          <p:cNvSpPr/>
          <p:nvPr/>
        </p:nvSpPr>
        <p:spPr>
          <a:xfrm>
            <a:off x="2348852" y="5932852"/>
            <a:ext cx="3855091" cy="658504"/>
          </a:xfrm>
          <a:prstGeom prst="flowChartAlternateProcess">
            <a:avLst/>
          </a:prstGeom>
          <a:ln>
            <a:solidFill>
              <a:schemeClr val="tx1"/>
            </a:solidFill>
            <a:prstDash val="dashDot"/>
          </a:ln>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latin typeface="微软雅黑" panose="020B0503020204020204" pitchFamily="34" charset="-122"/>
                <a:ea typeface="微软雅黑" panose="020B0503020204020204" pitchFamily="34" charset="-122"/>
              </a:rPr>
              <a:t>一类神经药按照第一类易制毒管理</a:t>
            </a:r>
            <a:endParaRPr lang="en-US" altLang="zh-CN" dirty="0">
              <a:latin typeface="微软雅黑" panose="020B0503020204020204" pitchFamily="34" charset="-122"/>
              <a:ea typeface="微软雅黑" panose="020B0503020204020204" pitchFamily="34" charset="-122"/>
            </a:endParaRPr>
          </a:p>
        </p:txBody>
      </p:sp>
      <p:sp>
        <p:nvSpPr>
          <p:cNvPr id="25" name="圆角矩形 24"/>
          <p:cNvSpPr/>
          <p:nvPr/>
        </p:nvSpPr>
        <p:spPr>
          <a:xfrm>
            <a:off x="3992037" y="2561229"/>
            <a:ext cx="4645775" cy="13063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zh-CN" altLang="zh-CN" sz="1600" dirty="0">
                <a:latin typeface="黑体" panose="02010609060101010101" pitchFamily="49" charset="-122"/>
                <a:ea typeface="黑体" panose="02010609060101010101" pitchFamily="49" charset="-122"/>
              </a:rPr>
              <a:t>应当如实记录储存的剧毒化学品、易制爆危险化学品的数量、流向，并采取必要的安全防范措施，防止剧毒化学品、易制爆危险化学品丢失或者被盗；发现剧毒化学品、易制爆危险化学品丢失或者被盗的，应当立即向当地公安机关报告。</a:t>
            </a:r>
            <a:endParaRPr lang="zh-CN" altLang="en-US" sz="1600" dirty="0">
              <a:latin typeface="黑体" panose="02010609060101010101" pitchFamily="49" charset="-122"/>
              <a:ea typeface="黑体" panose="02010609060101010101" pitchFamily="49" charset="-122"/>
            </a:endParaRPr>
          </a:p>
        </p:txBody>
      </p:sp>
      <p:cxnSp>
        <p:nvCxnSpPr>
          <p:cNvPr id="28" name="直接连接符 27"/>
          <p:cNvCxnSpPr/>
          <p:nvPr/>
        </p:nvCxnSpPr>
        <p:spPr>
          <a:xfrm flipV="1">
            <a:off x="3559076" y="3149794"/>
            <a:ext cx="432963" cy="4606"/>
          </a:xfrm>
          <a:prstGeom prst="line">
            <a:avLst/>
          </a:prstGeom>
          <a:ln w="66675">
            <a:solidFill>
              <a:srgbClr val="C00000"/>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五、</a:t>
            </a:r>
            <a:r>
              <a:rPr lang="zh-CN" altLang="zh-CN" sz="3600" b="1" dirty="0">
                <a:solidFill>
                  <a:srgbClr val="002060"/>
                </a:solidFill>
                <a:latin typeface="黑体" panose="02010609060101010101" pitchFamily="49" charset="-122"/>
                <a:ea typeface="黑体" panose="02010609060101010101" pitchFamily="49" charset="-122"/>
              </a:rPr>
              <a:t>实验气体管理</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403678" y="1290827"/>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8.5.1 </a:t>
            </a:r>
            <a:r>
              <a:rPr lang="zh-CN" altLang="zh-CN" sz="2800" b="1" dirty="0">
                <a:solidFill>
                  <a:schemeClr val="tx1"/>
                </a:solidFill>
                <a:latin typeface="华文中宋" panose="02010600040101010101" pitchFamily="2" charset="-122"/>
                <a:ea typeface="华文中宋" panose="02010600040101010101" pitchFamily="2" charset="-122"/>
              </a:rPr>
              <a:t>从合格供应商处采购实验气体，建立气体钢瓶台帐</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15" name="TextBox 14"/>
          <p:cNvSpPr txBox="1"/>
          <p:nvPr/>
        </p:nvSpPr>
        <p:spPr>
          <a:xfrm>
            <a:off x="403678" y="2549629"/>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8.5.2 </a:t>
            </a:r>
            <a:r>
              <a:rPr lang="zh-CN" altLang="zh-CN" sz="2800" b="1" dirty="0">
                <a:solidFill>
                  <a:schemeClr val="tx1"/>
                </a:solidFill>
                <a:latin typeface="华文中宋" panose="02010600040101010101" pitchFamily="2" charset="-122"/>
                <a:ea typeface="华文中宋" panose="02010600040101010101" pitchFamily="2" charset="-122"/>
              </a:rPr>
              <a:t>气体的存放和使用符合相关要求</a:t>
            </a:r>
            <a:endParaRPr lang="zh-CN" altLang="en-US" sz="2800" b="1" dirty="0">
              <a:solidFill>
                <a:schemeClr val="tx1"/>
              </a:solidFill>
              <a:latin typeface="华文中宋" panose="02010600040101010101" pitchFamily="2" charset="-122"/>
              <a:ea typeface="华文中宋" panose="02010600040101010101" pitchFamily="2" charset="-122"/>
            </a:endParaRPr>
          </a:p>
        </p:txBody>
      </p:sp>
      <p:pic>
        <p:nvPicPr>
          <p:cNvPr id="15363"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3678" y="3419894"/>
            <a:ext cx="4166934" cy="312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326" y="3496636"/>
            <a:ext cx="3962293" cy="297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5" name="Picture 1" descr="C:\Users\Administrator.SC-201904211822\AppData\Roaming\Tencent\Users\50238705\QQ\WinTemp\RichOle\HOZ~W9GW0$BREDK14PXB~A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9" y="2507802"/>
            <a:ext cx="9017453" cy="3394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5"/>
                                        </p:tgtEl>
                                        <p:attrNameLst>
                                          <p:attrName>style.visibility</p:attrName>
                                        </p:attrNameLst>
                                      </p:cBhvr>
                                      <p:to>
                                        <p:strVal val="visible"/>
                                      </p:to>
                                    </p:set>
                                    <p:animEffect transition="in" filter="fade">
                                      <p:cBhvr>
                                        <p:cTn id="12" dur="500"/>
                                        <p:tgtEl>
                                          <p:spTgt spid="266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6625"/>
                                        </p:tgtEl>
                                      </p:cBhvr>
                                    </p:animEffect>
                                    <p:set>
                                      <p:cBhvr>
                                        <p:cTn id="17" dur="1" fill="hold">
                                          <p:stCondLst>
                                            <p:cond delay="499"/>
                                          </p:stCondLst>
                                        </p:cTn>
                                        <p:tgtEl>
                                          <p:spTgt spid="266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五、</a:t>
            </a:r>
            <a:r>
              <a:rPr lang="zh-CN" altLang="zh-CN" sz="3600" b="1" dirty="0">
                <a:solidFill>
                  <a:srgbClr val="002060"/>
                </a:solidFill>
                <a:latin typeface="黑体" panose="02010609060101010101" pitchFamily="49" charset="-122"/>
                <a:ea typeface="黑体" panose="02010609060101010101" pitchFamily="49" charset="-122"/>
              </a:rPr>
              <a:t>实验气体管理</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15" name="TextBox 14"/>
          <p:cNvSpPr txBox="1"/>
          <p:nvPr/>
        </p:nvSpPr>
        <p:spPr>
          <a:xfrm>
            <a:off x="141514" y="128775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8.5.2 </a:t>
            </a:r>
            <a:r>
              <a:rPr lang="zh-CN" altLang="zh-CN" sz="2800" b="1" dirty="0">
                <a:solidFill>
                  <a:schemeClr val="tx1"/>
                </a:solidFill>
                <a:latin typeface="华文中宋" panose="02010600040101010101" pitchFamily="2" charset="-122"/>
                <a:ea typeface="华文中宋" panose="02010600040101010101" pitchFamily="2" charset="-122"/>
              </a:rPr>
              <a:t>气体的存放和使用符合相关要求</a:t>
            </a:r>
            <a:endParaRPr lang="zh-CN" altLang="en-US" sz="2800" b="1" dirty="0">
              <a:solidFill>
                <a:schemeClr val="tx1"/>
              </a:solidFill>
              <a:latin typeface="华文中宋" panose="02010600040101010101" pitchFamily="2" charset="-122"/>
              <a:ea typeface="华文中宋" panose="02010600040101010101" pitchFamily="2" charset="-122"/>
            </a:endParaRPr>
          </a:p>
        </p:txBody>
      </p:sp>
      <p:pic>
        <p:nvPicPr>
          <p:cNvPr id="10"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02080" y="2176270"/>
            <a:ext cx="4471601" cy="3353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3810" y="2132087"/>
            <a:ext cx="3291840"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菱形 1"/>
          <p:cNvSpPr/>
          <p:nvPr/>
        </p:nvSpPr>
        <p:spPr>
          <a:xfrm>
            <a:off x="3221832" y="1673228"/>
            <a:ext cx="2700338" cy="2803524"/>
          </a:xfrm>
          <a:prstGeom prst="diamond">
            <a:avLst/>
          </a:prstGeom>
          <a:noFill/>
          <a:ln w="1270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zh-CN" altLang="en-US" dirty="0"/>
          </a:p>
        </p:txBody>
      </p:sp>
      <p:sp>
        <p:nvSpPr>
          <p:cNvPr id="6" name="文本框 5"/>
          <p:cNvSpPr txBox="1">
            <a:spLocks noChangeArrowheads="1"/>
          </p:cNvSpPr>
          <p:nvPr/>
        </p:nvSpPr>
        <p:spPr bwMode="auto">
          <a:xfrm>
            <a:off x="2528889" y="4978402"/>
            <a:ext cx="4086225" cy="50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dirty="0">
                <a:solidFill>
                  <a:schemeClr val="tx2"/>
                </a:solidFill>
                <a:latin typeface="微软雅黑" panose="020B0503020204020204" pitchFamily="34" charset="-122"/>
                <a:ea typeface="微软雅黑" panose="020B0503020204020204" pitchFamily="34" charset="-122"/>
              </a:rPr>
              <a:t>相关的法规和标准</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10" name="文本框 9"/>
          <p:cNvSpPr txBox="1">
            <a:spLocks noChangeArrowheads="1"/>
          </p:cNvSpPr>
          <p:nvPr/>
        </p:nvSpPr>
        <p:spPr bwMode="auto">
          <a:xfrm>
            <a:off x="3157540" y="2479336"/>
            <a:ext cx="2828925" cy="117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PART</a:t>
            </a:r>
            <a:endParaRPr lang="en-US" altLang="zh-CN"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a:p>
            <a:pPr algn="ctr" eaLnBrk="1" hangingPunct="1"/>
            <a:r>
              <a:rPr lang="en-US" altLang="zh-CN"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直角三角形 11"/>
          <p:cNvSpPr>
            <a:spLocks noChangeAspect="1"/>
          </p:cNvSpPr>
          <p:nvPr/>
        </p:nvSpPr>
        <p:spPr>
          <a:xfrm flipV="1">
            <a:off x="3126292" y="1533832"/>
            <a:ext cx="1353349" cy="1419948"/>
          </a:xfrm>
          <a:prstGeom prst="rtTriangle">
            <a:avLst/>
          </a:prstGeom>
          <a:solidFill>
            <a:schemeClr val="tx2"/>
          </a:solidFill>
        </p:spPr>
        <p:style>
          <a:lnRef idx="0">
            <a:schemeClr val="accent1"/>
          </a:lnRef>
          <a:fillRef idx="3">
            <a:schemeClr val="accent1"/>
          </a:fillRef>
          <a:effectRef idx="3">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zh-CN" altLang="en-US"/>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五、</a:t>
            </a:r>
            <a:r>
              <a:rPr lang="zh-CN" altLang="zh-CN" sz="3600" b="1" dirty="0">
                <a:solidFill>
                  <a:srgbClr val="002060"/>
                </a:solidFill>
                <a:latin typeface="黑体" panose="02010609060101010101" pitchFamily="49" charset="-122"/>
                <a:ea typeface="黑体" panose="02010609060101010101" pitchFamily="49" charset="-122"/>
              </a:rPr>
              <a:t>实验气体管理</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15" name="TextBox 14"/>
          <p:cNvSpPr txBox="1"/>
          <p:nvPr/>
        </p:nvSpPr>
        <p:spPr>
          <a:xfrm>
            <a:off x="141514" y="128775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8.5.2 </a:t>
            </a:r>
            <a:r>
              <a:rPr lang="zh-CN" altLang="zh-CN" sz="2800" b="1" dirty="0">
                <a:solidFill>
                  <a:schemeClr val="tx1"/>
                </a:solidFill>
                <a:latin typeface="华文中宋" panose="02010600040101010101" pitchFamily="2" charset="-122"/>
                <a:ea typeface="华文中宋" panose="02010600040101010101" pitchFamily="2" charset="-122"/>
              </a:rPr>
              <a:t>气体的存放和使用符合相关要求</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矩形 4"/>
          <p:cNvSpPr/>
          <p:nvPr/>
        </p:nvSpPr>
        <p:spPr>
          <a:xfrm>
            <a:off x="304800" y="1960584"/>
            <a:ext cx="8317992" cy="4893647"/>
          </a:xfrm>
          <a:prstGeom prst="rect">
            <a:avLst/>
          </a:prstGeom>
        </p:spPr>
        <p:txBody>
          <a:bodyPr wrap="square">
            <a:spAutoFit/>
          </a:bodyPr>
          <a:lstStyle/>
          <a:p>
            <a:pPr marL="342900" indent="-342900">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危险气体钢瓶存放点须通风、远离热源、避免暴晒，地面平整干燥；</a:t>
            </a:r>
            <a:endParaRPr lang="en-US" altLang="zh-CN" sz="2400" b="1" dirty="0">
              <a:latin typeface="黑体" panose="02010609060101010101" pitchFamily="49" charset="-122"/>
              <a:ea typeface="黑体" panose="02010609060101010101" pitchFamily="49" charset="-122"/>
            </a:endParaRPr>
          </a:p>
          <a:p>
            <a:pPr marL="342900" indent="-342900">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配置气瓶柜或气瓶防倒链、防倒栏栅；</a:t>
            </a:r>
            <a:endParaRPr lang="en-US" altLang="zh-CN" sz="2400" b="1" dirty="0">
              <a:latin typeface="黑体" panose="02010609060101010101" pitchFamily="49" charset="-122"/>
              <a:ea typeface="黑体" panose="02010609060101010101" pitchFamily="49" charset="-122"/>
            </a:endParaRPr>
          </a:p>
          <a:p>
            <a:pPr marL="342900" indent="-342900">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无大量气体钢瓶堆放现象；</a:t>
            </a:r>
            <a:endParaRPr lang="en-US" altLang="zh-CN" sz="2400" b="1" dirty="0">
              <a:latin typeface="黑体" panose="02010609060101010101" pitchFamily="49" charset="-122"/>
              <a:ea typeface="黑体" panose="02010609060101010101" pitchFamily="49" charset="-122"/>
            </a:endParaRPr>
          </a:p>
          <a:p>
            <a:pPr marL="342900" indent="-342900">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每间实验室内存放的氧气和可燃气体不宜超过一瓶，其他气瓶的存放，应控制在最小需求量；</a:t>
            </a:r>
            <a:endParaRPr lang="en-US" altLang="zh-CN" sz="2400" b="1" dirty="0">
              <a:latin typeface="黑体" panose="02010609060101010101" pitchFamily="49" charset="-122"/>
              <a:ea typeface="黑体" panose="02010609060101010101" pitchFamily="49" charset="-122"/>
            </a:endParaRPr>
          </a:p>
          <a:p>
            <a:pPr marL="342900" indent="-342900">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气体钢瓶不得放在走廊、大厅等公共场所；</a:t>
            </a:r>
            <a:endParaRPr lang="en-US" altLang="zh-CN" sz="2400" b="1" dirty="0">
              <a:latin typeface="黑体" panose="02010609060101010101" pitchFamily="49" charset="-122"/>
              <a:ea typeface="黑体" panose="02010609060101010101" pitchFamily="49" charset="-122"/>
            </a:endParaRPr>
          </a:p>
          <a:p>
            <a:pPr marL="342900" indent="-342900">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涉及剧毒、易燃易爆气体的场所，配有通风设施和合适的监控报警装置等，张贴必要的安全警示标识；</a:t>
            </a:r>
            <a:endParaRPr lang="en-US" altLang="zh-CN" sz="2400" b="1" dirty="0">
              <a:latin typeface="黑体" panose="02010609060101010101" pitchFamily="49" charset="-122"/>
              <a:ea typeface="黑体" panose="02010609060101010101" pitchFamily="49" charset="-122"/>
            </a:endParaRPr>
          </a:p>
          <a:p>
            <a:pPr marL="342900" indent="-342900">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可燃性气体与氧气等助燃气体不混放；</a:t>
            </a:r>
            <a:endParaRPr lang="en-US" altLang="zh-CN" sz="2400" b="1" dirty="0">
              <a:latin typeface="黑体" panose="02010609060101010101" pitchFamily="49" charset="-122"/>
              <a:ea typeface="黑体" panose="02010609060101010101" pitchFamily="49" charset="-122"/>
            </a:endParaRPr>
          </a:p>
          <a:p>
            <a:pPr marL="342900" indent="-342900">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建有独立的气体钢瓶室，通风、不混放、有监控、管路有编号、去向明确；</a:t>
            </a:r>
            <a:endParaRPr lang="en-US" altLang="zh-CN" sz="2400" b="1" dirty="0">
              <a:latin typeface="黑体" panose="02010609060101010101" pitchFamily="49" charset="-122"/>
              <a:ea typeface="黑体" panose="02010609060101010101" pitchFamily="49" charset="-122"/>
            </a:endParaRPr>
          </a:p>
          <a:p>
            <a:pPr marL="342900" indent="-342900">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有专人管理和记录</a:t>
            </a:r>
            <a:r>
              <a:rPr lang="zh-CN" altLang="en-US" sz="2400" b="1" dirty="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五、</a:t>
            </a:r>
            <a:r>
              <a:rPr lang="zh-CN" altLang="zh-CN" sz="3600" b="1" dirty="0">
                <a:solidFill>
                  <a:srgbClr val="002060"/>
                </a:solidFill>
                <a:latin typeface="黑体" panose="02010609060101010101" pitchFamily="49" charset="-122"/>
                <a:ea typeface="黑体" panose="02010609060101010101" pitchFamily="49" charset="-122"/>
              </a:rPr>
              <a:t>实验气体管理</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15" name="TextBox 14"/>
          <p:cNvSpPr txBox="1"/>
          <p:nvPr/>
        </p:nvSpPr>
        <p:spPr>
          <a:xfrm>
            <a:off x="141514" y="128775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8.5.2 </a:t>
            </a:r>
            <a:r>
              <a:rPr lang="zh-CN" altLang="zh-CN" sz="2800" b="1" dirty="0">
                <a:solidFill>
                  <a:schemeClr val="tx1"/>
                </a:solidFill>
                <a:latin typeface="华文中宋" panose="02010600040101010101" pitchFamily="2" charset="-122"/>
                <a:ea typeface="华文中宋" panose="02010600040101010101" pitchFamily="2" charset="-122"/>
              </a:rPr>
              <a:t>气体的存放和使用符合相关要求</a:t>
            </a:r>
            <a:endParaRPr lang="zh-CN" altLang="en-US" sz="2800" b="1" dirty="0">
              <a:solidFill>
                <a:schemeClr val="tx1"/>
              </a:solidFill>
              <a:latin typeface="华文中宋" panose="02010600040101010101" pitchFamily="2" charset="-122"/>
              <a:ea typeface="华文中宋" panose="02010600040101010101" pitchFamily="2" charset="-122"/>
            </a:endParaRPr>
          </a:p>
        </p:txBody>
      </p:sp>
      <p:pic>
        <p:nvPicPr>
          <p:cNvPr id="17410"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1514" y="2056872"/>
            <a:ext cx="2644353" cy="470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7414" name="Picture 6" descr="C:\Users\Administrator\AppData\Roaming\Tencent\Users\50238705\QQ\WinTemp\RichOle\~UD4KM9B@H]75O6_E71NN_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654" y="2056872"/>
            <a:ext cx="2706337" cy="4701072"/>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0354" y="2056872"/>
            <a:ext cx="3075411" cy="4618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五、</a:t>
            </a:r>
            <a:r>
              <a:rPr lang="zh-CN" altLang="zh-CN" sz="3600" b="1" dirty="0">
                <a:solidFill>
                  <a:srgbClr val="002060"/>
                </a:solidFill>
                <a:latin typeface="黑体" panose="02010609060101010101" pitchFamily="49" charset="-122"/>
                <a:ea typeface="黑体" panose="02010609060101010101" pitchFamily="49" charset="-122"/>
              </a:rPr>
              <a:t>实验气体管理</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15" name="TextBox 14"/>
          <p:cNvSpPr txBox="1"/>
          <p:nvPr/>
        </p:nvSpPr>
        <p:spPr>
          <a:xfrm>
            <a:off x="141514" y="128775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8.5.2 </a:t>
            </a:r>
            <a:r>
              <a:rPr lang="zh-CN" altLang="zh-CN" sz="2800" b="1" dirty="0">
                <a:solidFill>
                  <a:schemeClr val="tx1"/>
                </a:solidFill>
                <a:latin typeface="华文中宋" panose="02010600040101010101" pitchFamily="2" charset="-122"/>
                <a:ea typeface="华文中宋" panose="02010600040101010101" pitchFamily="2" charset="-122"/>
              </a:rPr>
              <a:t>气体的存放和使用符合相关要求</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2048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05718" y="2056872"/>
            <a:ext cx="3555969" cy="434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7885" y="2056871"/>
            <a:ext cx="3366572" cy="434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五、</a:t>
            </a:r>
            <a:r>
              <a:rPr lang="zh-CN" altLang="zh-CN" sz="3600" b="1" dirty="0">
                <a:solidFill>
                  <a:srgbClr val="002060"/>
                </a:solidFill>
                <a:latin typeface="黑体" panose="02010609060101010101" pitchFamily="49" charset="-122"/>
                <a:ea typeface="黑体" panose="02010609060101010101" pitchFamily="49" charset="-122"/>
              </a:rPr>
              <a:t>实验气体管理</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15" name="TextBox 14"/>
          <p:cNvSpPr txBox="1"/>
          <p:nvPr/>
        </p:nvSpPr>
        <p:spPr>
          <a:xfrm>
            <a:off x="141514" y="128775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8.5.3 </a:t>
            </a:r>
            <a:r>
              <a:rPr lang="zh-CN" altLang="zh-CN" sz="2800" b="1" dirty="0">
                <a:solidFill>
                  <a:schemeClr val="tx1"/>
                </a:solidFill>
                <a:latin typeface="华文中宋" panose="02010600040101010101" pitchFamily="2" charset="-122"/>
                <a:ea typeface="华文中宋" panose="02010600040101010101" pitchFamily="2" charset="-122"/>
              </a:rPr>
              <a:t>设置必要的气体报警装置</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21507"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7200" y="2007505"/>
            <a:ext cx="2982685" cy="344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descr="C:\Users\Administrator\Desktop\微信图片_201906122235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12" y="2007506"/>
            <a:ext cx="3721088" cy="3442316"/>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302080" y="5675685"/>
            <a:ext cx="8297452" cy="830997"/>
          </a:xfrm>
          <a:prstGeom prst="rect">
            <a:avLst/>
          </a:prstGeom>
          <a:solidFill>
            <a:schemeClr val="accent5">
              <a:lumMod val="20000"/>
              <a:lumOff val="80000"/>
            </a:schemeClr>
          </a:solidFill>
          <a:ln>
            <a:solidFill>
              <a:schemeClr val="accent1">
                <a:shade val="50000"/>
              </a:schemeClr>
            </a:solidFill>
          </a:ln>
        </p:spPr>
        <p:txBody>
          <a:bodyPr wrap="square">
            <a:spAutoFit/>
          </a:bodyPr>
          <a:lstStyle/>
          <a:p>
            <a:r>
              <a:rPr lang="zh-CN" altLang="zh-CN" sz="2400" dirty="0">
                <a:latin typeface="黑体" panose="02010609060101010101" pitchFamily="49" charset="-122"/>
                <a:ea typeface="黑体" panose="02010609060101010101" pitchFamily="49" charset="-122"/>
              </a:rPr>
              <a:t>存有大量惰性气体或液氮、</a:t>
            </a:r>
            <a:r>
              <a:rPr lang="en-US" altLang="zh-CN" sz="2400" dirty="0">
                <a:latin typeface="黑体" panose="02010609060101010101" pitchFamily="49" charset="-122"/>
                <a:ea typeface="黑体" panose="02010609060101010101" pitchFamily="49" charset="-122"/>
              </a:rPr>
              <a:t>CO</a:t>
            </a:r>
            <a:r>
              <a:rPr lang="en-US" altLang="zh-CN" sz="2400" baseline="-25000" dirty="0">
                <a:latin typeface="黑体" panose="02010609060101010101" pitchFamily="49" charset="-122"/>
                <a:ea typeface="黑体" panose="02010609060101010101" pitchFamily="49" charset="-122"/>
              </a:rPr>
              <a:t>2</a:t>
            </a:r>
            <a:r>
              <a:rPr lang="zh-CN" altLang="zh-CN" sz="2400" dirty="0">
                <a:latin typeface="黑体" panose="02010609060101010101" pitchFamily="49" charset="-122"/>
                <a:ea typeface="黑体" panose="02010609060101010101" pitchFamily="49" charset="-122"/>
              </a:rPr>
              <a:t>的较小密闭空间，防止大量泄漏或蒸发导致缺氧，需加装氧气含量报警表</a:t>
            </a:r>
            <a:r>
              <a:rPr lang="zh-CN" altLang="en-US" sz="2400" dirty="0">
                <a:latin typeface="黑体" panose="02010609060101010101" pitchFamily="49" charset="-122"/>
                <a:ea typeface="黑体" panose="02010609060101010101" pitchFamily="49" charset="-122"/>
              </a:rPr>
              <a:t>。</a:t>
            </a:r>
            <a:endParaRPr lang="zh-CN" altLang="en-US" sz="24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五、</a:t>
            </a:r>
            <a:r>
              <a:rPr lang="zh-CN" altLang="zh-CN" sz="3600" b="1" dirty="0">
                <a:solidFill>
                  <a:srgbClr val="002060"/>
                </a:solidFill>
                <a:latin typeface="黑体" panose="02010609060101010101" pitchFamily="49" charset="-122"/>
                <a:ea typeface="黑体" panose="02010609060101010101" pitchFamily="49" charset="-122"/>
              </a:rPr>
              <a:t>实验气体管理</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15" name="TextBox 14"/>
          <p:cNvSpPr txBox="1"/>
          <p:nvPr/>
        </p:nvSpPr>
        <p:spPr>
          <a:xfrm>
            <a:off x="141514" y="128775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8.5.4 </a:t>
            </a:r>
            <a:r>
              <a:rPr lang="zh-CN" altLang="zh-CN" sz="2800" b="1" dirty="0">
                <a:solidFill>
                  <a:schemeClr val="tx1"/>
                </a:solidFill>
                <a:latin typeface="华文中宋" panose="02010600040101010101" pitchFamily="2" charset="-122"/>
                <a:ea typeface="华文中宋" panose="02010600040101010101" pitchFamily="2" charset="-122"/>
              </a:rPr>
              <a:t>气体管路和钢瓶连接正确、有清晰标识</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矩形 4"/>
          <p:cNvSpPr/>
          <p:nvPr/>
        </p:nvSpPr>
        <p:spPr>
          <a:xfrm>
            <a:off x="539496" y="2130204"/>
            <a:ext cx="7625842" cy="4131900"/>
          </a:xfrm>
          <a:prstGeom prst="rect">
            <a:avLst/>
          </a:prstGeom>
        </p:spPr>
        <p:txBody>
          <a:bodyPr wrap="square">
            <a:spAutoFit/>
          </a:bodyPr>
          <a:lstStyle/>
          <a:p>
            <a:pPr marL="342900" indent="-342900">
              <a:lnSpc>
                <a:spcPts val="3500"/>
              </a:lnSpc>
              <a:buFont typeface="Wingdings" panose="05000000000000000000" pitchFamily="2" charset="2"/>
              <a:buChar char="Ø"/>
            </a:pPr>
            <a:r>
              <a:rPr lang="zh-CN" altLang="zh-CN" sz="2400" b="1" dirty="0">
                <a:latin typeface="黑体" panose="02010609060101010101" pitchFamily="49" charset="-122"/>
                <a:ea typeface="黑体" panose="02010609060101010101" pitchFamily="49" charset="-122"/>
              </a:rPr>
              <a:t>管路材质选择合适，无破损或老化现象，定期进行气体泄漏检查；</a:t>
            </a:r>
            <a:endParaRPr lang="en-US" altLang="zh-CN" sz="2400" b="1" dirty="0">
              <a:latin typeface="黑体" panose="02010609060101010101" pitchFamily="49" charset="-122"/>
              <a:ea typeface="黑体" panose="02010609060101010101" pitchFamily="49" charset="-122"/>
            </a:endParaRPr>
          </a:p>
          <a:p>
            <a:pPr marL="342900" indent="-342900">
              <a:lnSpc>
                <a:spcPts val="3500"/>
              </a:lnSpc>
              <a:buFont typeface="Wingdings" panose="05000000000000000000" pitchFamily="2" charset="2"/>
              <a:buChar char="Ø"/>
            </a:pPr>
            <a:r>
              <a:rPr lang="zh-CN" altLang="zh-CN" sz="2400" b="1" dirty="0">
                <a:latin typeface="黑体" panose="02010609060101010101" pitchFamily="49" charset="-122"/>
                <a:ea typeface="黑体" panose="02010609060101010101" pitchFamily="49" charset="-122"/>
              </a:rPr>
              <a:t>存在多条气体管路的房间须张贴详细的管路图；</a:t>
            </a:r>
            <a:endParaRPr lang="en-US" altLang="zh-CN" sz="2400" b="1" dirty="0">
              <a:latin typeface="黑体" panose="02010609060101010101" pitchFamily="49" charset="-122"/>
              <a:ea typeface="黑体" panose="02010609060101010101" pitchFamily="49" charset="-122"/>
            </a:endParaRPr>
          </a:p>
          <a:p>
            <a:pPr marL="342900" indent="-342900">
              <a:lnSpc>
                <a:spcPts val="3500"/>
              </a:lnSpc>
              <a:buFont typeface="Wingdings" panose="05000000000000000000" pitchFamily="2" charset="2"/>
              <a:buChar char="Ø"/>
            </a:pPr>
            <a:r>
              <a:rPr lang="zh-CN" altLang="zh-CN" sz="2400" b="1" dirty="0">
                <a:latin typeface="黑体" panose="02010609060101010101" pitchFamily="49" charset="-122"/>
                <a:ea typeface="黑体" panose="02010609060101010101" pitchFamily="49" charset="-122"/>
              </a:rPr>
              <a:t>有钢瓶定期检验合格标识（由供应商负责）；</a:t>
            </a:r>
            <a:endParaRPr lang="en-US" altLang="zh-CN" sz="2400" b="1" dirty="0">
              <a:latin typeface="黑体" panose="02010609060101010101" pitchFamily="49" charset="-122"/>
              <a:ea typeface="黑体" panose="02010609060101010101" pitchFamily="49" charset="-122"/>
            </a:endParaRPr>
          </a:p>
          <a:p>
            <a:pPr marL="342900" indent="-342900">
              <a:lnSpc>
                <a:spcPts val="3500"/>
              </a:lnSpc>
              <a:buFont typeface="Wingdings" panose="05000000000000000000" pitchFamily="2" charset="2"/>
              <a:buChar char="Ø"/>
            </a:pPr>
            <a:r>
              <a:rPr lang="zh-CN" altLang="zh-CN" sz="2400" b="1" dirty="0">
                <a:latin typeface="黑体" panose="02010609060101010101" pitchFamily="49" charset="-122"/>
                <a:ea typeface="黑体" panose="02010609060101010101" pitchFamily="49" charset="-122"/>
              </a:rPr>
              <a:t>未使用的钢瓶有钢瓶帽；</a:t>
            </a:r>
            <a:endParaRPr lang="en-US" altLang="zh-CN" sz="2400" b="1" dirty="0">
              <a:latin typeface="黑体" panose="02010609060101010101" pitchFamily="49" charset="-122"/>
              <a:ea typeface="黑体" panose="02010609060101010101" pitchFamily="49" charset="-122"/>
            </a:endParaRPr>
          </a:p>
          <a:p>
            <a:pPr marL="342900" indent="-342900">
              <a:lnSpc>
                <a:spcPts val="3500"/>
              </a:lnSpc>
              <a:buFont typeface="Wingdings" panose="05000000000000000000" pitchFamily="2" charset="2"/>
              <a:buChar char="Ø"/>
            </a:pPr>
            <a:r>
              <a:rPr lang="zh-CN" altLang="zh-CN" sz="2400" b="1" dirty="0">
                <a:latin typeface="黑体" panose="02010609060101010101" pitchFamily="49" charset="-122"/>
                <a:ea typeface="黑体" panose="02010609060101010101" pitchFamily="49" charset="-122"/>
              </a:rPr>
              <a:t>钢瓶中的气体是明确的，</a:t>
            </a:r>
            <a:r>
              <a:rPr lang="zh-CN" altLang="zh-CN" sz="2400" b="1" dirty="0">
                <a:solidFill>
                  <a:srgbClr val="FF0000"/>
                </a:solidFill>
                <a:latin typeface="黑体" panose="02010609060101010101" pitchFamily="49" charset="-122"/>
                <a:ea typeface="黑体" panose="02010609060101010101" pitchFamily="49" charset="-122"/>
              </a:rPr>
              <a:t>钢瓶颜色和字体清楚</a:t>
            </a:r>
            <a:r>
              <a:rPr lang="zh-CN" altLang="en-US" sz="2400" b="1" dirty="0">
                <a:solidFill>
                  <a:srgbClr val="FF0000"/>
                </a:solidFill>
                <a:latin typeface="黑体" panose="02010609060101010101" pitchFamily="49" charset="-122"/>
                <a:ea typeface="黑体" panose="02010609060101010101" pitchFamily="49" charset="-122"/>
              </a:rPr>
              <a:t>（</a:t>
            </a:r>
            <a:r>
              <a:rPr lang="en-US" altLang="zh-CN" sz="2400" b="1" dirty="0">
                <a:solidFill>
                  <a:srgbClr val="FF0000"/>
                </a:solidFill>
                <a:latin typeface="黑体" panose="02010609060101010101" pitchFamily="49" charset="-122"/>
                <a:ea typeface="黑体" panose="02010609060101010101" pitchFamily="49" charset="-122"/>
              </a:rPr>
              <a:t>2018</a:t>
            </a:r>
            <a:r>
              <a:rPr lang="zh-CN" altLang="en-US" sz="2400" b="1" dirty="0">
                <a:solidFill>
                  <a:srgbClr val="FF0000"/>
                </a:solidFill>
                <a:latin typeface="黑体" panose="02010609060101010101" pitchFamily="49" charset="-122"/>
                <a:ea typeface="黑体" panose="02010609060101010101" pitchFamily="49" charset="-122"/>
              </a:rPr>
              <a:t>），</a:t>
            </a:r>
            <a:r>
              <a:rPr lang="zh-CN" altLang="zh-CN" sz="2400" b="1" dirty="0">
                <a:latin typeface="黑体" panose="02010609060101010101" pitchFamily="49" charset="-122"/>
                <a:ea typeface="黑体" panose="02010609060101010101" pitchFamily="49" charset="-122"/>
              </a:rPr>
              <a:t>无过期钢瓶；</a:t>
            </a:r>
            <a:endParaRPr lang="en-US" altLang="zh-CN" sz="2400" b="1" dirty="0">
              <a:latin typeface="黑体" panose="02010609060101010101" pitchFamily="49" charset="-122"/>
              <a:ea typeface="黑体" panose="02010609060101010101" pitchFamily="49" charset="-122"/>
            </a:endParaRPr>
          </a:p>
          <a:p>
            <a:pPr marL="342900" indent="-342900">
              <a:lnSpc>
                <a:spcPts val="3500"/>
              </a:lnSpc>
              <a:buFont typeface="Wingdings" panose="05000000000000000000" pitchFamily="2" charset="2"/>
              <a:buChar char="Ø"/>
            </a:pPr>
            <a:r>
              <a:rPr lang="zh-CN" altLang="zh-CN" sz="2400" b="1" dirty="0">
                <a:solidFill>
                  <a:srgbClr val="FF0000"/>
                </a:solidFill>
                <a:latin typeface="黑体" panose="02010609060101010101" pitchFamily="49" charset="-122"/>
                <a:ea typeface="黑体" panose="02010609060101010101" pitchFamily="49" charset="-122"/>
              </a:rPr>
              <a:t>有状态标识，</a:t>
            </a:r>
            <a:r>
              <a:rPr lang="zh-CN" altLang="zh-CN" sz="2400" b="1" dirty="0">
                <a:latin typeface="黑体" panose="02010609060101010101" pitchFamily="49" charset="-122"/>
                <a:ea typeface="黑体" panose="02010609060101010101" pitchFamily="49" charset="-122"/>
              </a:rPr>
              <a:t>确认“满、使用中、用完”三种状态；</a:t>
            </a:r>
            <a:endParaRPr lang="en-US" altLang="zh-CN" sz="2400" b="1" dirty="0">
              <a:latin typeface="黑体" panose="02010609060101010101" pitchFamily="49" charset="-122"/>
              <a:ea typeface="黑体" panose="02010609060101010101" pitchFamily="49" charset="-122"/>
            </a:endParaRPr>
          </a:p>
          <a:p>
            <a:pPr marL="342900" indent="-342900">
              <a:lnSpc>
                <a:spcPts val="3500"/>
              </a:lnSpc>
              <a:buFont typeface="Wingdings" panose="05000000000000000000" pitchFamily="2" charset="2"/>
              <a:buChar char="Ø"/>
            </a:pPr>
            <a:r>
              <a:rPr lang="zh-CN" altLang="zh-CN" sz="2400" b="1" dirty="0">
                <a:latin typeface="黑体" panose="02010609060101010101" pitchFamily="49" charset="-122"/>
                <a:ea typeface="黑体" panose="02010609060101010101" pitchFamily="49" charset="-122"/>
              </a:rPr>
              <a:t>及时关闭气瓶总阀</a:t>
            </a:r>
            <a:endParaRPr lang="zh-CN" altLang="en-US" sz="24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六、</a:t>
            </a:r>
            <a:r>
              <a:rPr lang="zh-CN" altLang="zh-CN" sz="3600" b="1" dirty="0">
                <a:solidFill>
                  <a:srgbClr val="002060"/>
                </a:solidFill>
                <a:latin typeface="黑体" panose="02010609060101010101" pitchFamily="49" charset="-122"/>
                <a:ea typeface="黑体" panose="02010609060101010101" pitchFamily="49" charset="-122"/>
              </a:rPr>
              <a:t>化学废弃物处置管理</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15" name="TextBox 14"/>
          <p:cNvSpPr txBox="1"/>
          <p:nvPr/>
        </p:nvSpPr>
        <p:spPr>
          <a:xfrm>
            <a:off x="141514" y="1287757"/>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8.6.1 </a:t>
            </a:r>
            <a:r>
              <a:rPr lang="zh-CN" altLang="zh-CN" sz="2800" b="1" dirty="0">
                <a:solidFill>
                  <a:schemeClr val="tx1"/>
                </a:solidFill>
                <a:latin typeface="华文中宋" panose="02010600040101010101" pitchFamily="2" charset="-122"/>
                <a:ea typeface="华文中宋" panose="02010600040101010101" pitchFamily="2" charset="-122"/>
              </a:rPr>
              <a:t>化学废弃物由具备资质的单位（企业）签约处置</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矩形 4"/>
          <p:cNvSpPr/>
          <p:nvPr/>
        </p:nvSpPr>
        <p:spPr>
          <a:xfrm>
            <a:off x="457200" y="2349081"/>
            <a:ext cx="7790688" cy="2785378"/>
          </a:xfrm>
          <a:prstGeom prst="rect">
            <a:avLst/>
          </a:prstGeom>
        </p:spPr>
        <p:txBody>
          <a:bodyPr wrap="square">
            <a:spAutoFit/>
          </a:bodyPr>
          <a:lstStyle/>
          <a:p>
            <a:pPr marL="342900" indent="-342900">
              <a:lnSpc>
                <a:spcPts val="3500"/>
              </a:lnSpc>
              <a:buFont typeface="Wingdings" panose="05000000000000000000" pitchFamily="2" charset="2"/>
              <a:buChar char="Ø"/>
            </a:pPr>
            <a:r>
              <a:rPr lang="zh-CN" altLang="zh-CN" sz="2400" b="1" dirty="0">
                <a:latin typeface="黑体" panose="02010609060101010101" pitchFamily="49" charset="-122"/>
                <a:ea typeface="黑体" panose="02010609060101010101" pitchFamily="49" charset="-122"/>
              </a:rPr>
              <a:t>化学废弃物包装严密，及时送学校中转站或收集点；</a:t>
            </a:r>
            <a:endParaRPr lang="en-US" altLang="zh-CN" sz="2400" b="1" dirty="0">
              <a:latin typeface="黑体" panose="02010609060101010101" pitchFamily="49" charset="-122"/>
              <a:ea typeface="黑体" panose="02010609060101010101" pitchFamily="49" charset="-122"/>
            </a:endParaRPr>
          </a:p>
          <a:p>
            <a:pPr marL="342900" indent="-342900">
              <a:lnSpc>
                <a:spcPts val="3500"/>
              </a:lnSpc>
              <a:buFont typeface="Wingdings" panose="05000000000000000000" pitchFamily="2" charset="2"/>
              <a:buChar char="Ø"/>
            </a:pPr>
            <a:r>
              <a:rPr lang="zh-CN" altLang="zh-CN" sz="2400" b="1" dirty="0">
                <a:latin typeface="黑体" panose="02010609060101010101" pitchFamily="49" charset="-122"/>
                <a:ea typeface="黑体" panose="02010609060101010101" pitchFamily="49" charset="-122"/>
              </a:rPr>
              <a:t>学校定时清运化学实验废弃物，无室外堆放实验废弃物现象；</a:t>
            </a:r>
            <a:endParaRPr lang="en-US" altLang="zh-CN" sz="2400" b="1" dirty="0">
              <a:latin typeface="黑体" panose="02010609060101010101" pitchFamily="49" charset="-122"/>
              <a:ea typeface="黑体" panose="02010609060101010101" pitchFamily="49" charset="-122"/>
            </a:endParaRPr>
          </a:p>
          <a:p>
            <a:pPr marL="342900" indent="-342900">
              <a:lnSpc>
                <a:spcPts val="3500"/>
              </a:lnSpc>
              <a:buFont typeface="Wingdings" panose="05000000000000000000" pitchFamily="2" charset="2"/>
              <a:buChar char="Ø"/>
            </a:pPr>
            <a:r>
              <a:rPr lang="zh-CN" altLang="zh-CN" sz="2400" b="1" dirty="0">
                <a:latin typeface="黑体" panose="02010609060101010101" pitchFamily="49" charset="-122"/>
                <a:ea typeface="黑体" panose="02010609060101010101" pitchFamily="49" charset="-122"/>
              </a:rPr>
              <a:t>化学实验固体废物和生活垃圾不混放，不向下水道倾倒废旧化学试剂和废液。</a:t>
            </a:r>
            <a:endParaRPr lang="en-US" altLang="zh-CN" sz="2400" b="1" dirty="0">
              <a:latin typeface="黑体" panose="02010609060101010101" pitchFamily="49" charset="-122"/>
              <a:ea typeface="黑体" panose="02010609060101010101" pitchFamily="49" charset="-122"/>
            </a:endParaRPr>
          </a:p>
          <a:p>
            <a:pPr marL="342900" indent="-342900">
              <a:lnSpc>
                <a:spcPts val="3500"/>
              </a:lnSpc>
              <a:buFont typeface="Wingdings" panose="05000000000000000000" pitchFamily="2" charset="2"/>
              <a:buChar char="Ø"/>
            </a:pPr>
            <a:r>
              <a:rPr lang="zh-CN" altLang="zh-CN" sz="2400" b="1" dirty="0">
                <a:solidFill>
                  <a:srgbClr val="FF0000"/>
                </a:solidFill>
                <a:latin typeface="黑体" panose="02010609060101010101" pitchFamily="49" charset="-122"/>
                <a:ea typeface="黑体" panose="02010609060101010101" pitchFamily="49" charset="-122"/>
              </a:rPr>
              <a:t>查看委托合同及处置单位的资质</a:t>
            </a:r>
            <a:endParaRPr lang="zh-CN" altLang="en-US" sz="2400" b="1" dirty="0">
              <a:solidFill>
                <a:srgbClr val="FF0000"/>
              </a:solidFill>
              <a:latin typeface="黑体" panose="02010609060101010101" pitchFamily="49" charset="-122"/>
              <a:ea typeface="黑体" panose="02010609060101010101" pitchFamily="49" charset="-122"/>
            </a:endParaRPr>
          </a:p>
        </p:txBody>
      </p:sp>
      <p:sp>
        <p:nvSpPr>
          <p:cNvPr id="11" name="TextBox 10"/>
          <p:cNvSpPr txBox="1"/>
          <p:nvPr/>
        </p:nvSpPr>
        <p:spPr>
          <a:xfrm>
            <a:off x="235476" y="5165221"/>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8.6.2 </a:t>
            </a:r>
            <a:r>
              <a:rPr lang="zh-CN" altLang="zh-CN" sz="2800" b="1" dirty="0">
                <a:solidFill>
                  <a:schemeClr val="tx1"/>
                </a:solidFill>
                <a:latin typeface="华文中宋" panose="02010600040101010101" pitchFamily="2" charset="-122"/>
                <a:ea typeface="华文中宋" panose="02010600040101010101" pitchFamily="2" charset="-122"/>
              </a:rPr>
              <a:t>学校有统一的化学实验废弃物标签</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12" name="矩形 11"/>
          <p:cNvSpPr/>
          <p:nvPr/>
        </p:nvSpPr>
        <p:spPr>
          <a:xfrm>
            <a:off x="363238" y="5767096"/>
            <a:ext cx="7884650" cy="990015"/>
          </a:xfrm>
          <a:prstGeom prst="rect">
            <a:avLst/>
          </a:prstGeom>
        </p:spPr>
        <p:txBody>
          <a:bodyPr wrap="square">
            <a:spAutoFit/>
          </a:bodyPr>
          <a:lstStyle/>
          <a:p>
            <a:pPr marL="342900" indent="-342900">
              <a:lnSpc>
                <a:spcPts val="3500"/>
              </a:lnSpc>
              <a:buFont typeface="Wingdings" panose="05000000000000000000" pitchFamily="2" charset="2"/>
              <a:buChar char="Ø"/>
            </a:pPr>
            <a:r>
              <a:rPr lang="zh-CN" altLang="zh-CN" sz="2400" b="1" dirty="0">
                <a:latin typeface="黑体" panose="02010609060101010101" pitchFamily="49" charset="-122"/>
                <a:ea typeface="黑体" panose="02010609060101010101" pitchFamily="49" charset="-122"/>
              </a:rPr>
              <a:t>标签信息包括：废物类别、危险特性、主要成分、产生部门、送储人、日期等信息</a:t>
            </a:r>
            <a:endParaRPr lang="en-US" altLang="zh-CN" sz="24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六、</a:t>
            </a:r>
            <a:r>
              <a:rPr lang="zh-CN" altLang="zh-CN" sz="3600" b="1" dirty="0">
                <a:solidFill>
                  <a:srgbClr val="002060"/>
                </a:solidFill>
                <a:latin typeface="黑体" panose="02010609060101010101" pitchFamily="49" charset="-122"/>
                <a:ea typeface="黑体" panose="02010609060101010101" pitchFamily="49" charset="-122"/>
              </a:rPr>
              <a:t>化学废弃物处置管理</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15" name="TextBox 14"/>
          <p:cNvSpPr txBox="1"/>
          <p:nvPr/>
        </p:nvSpPr>
        <p:spPr>
          <a:xfrm>
            <a:off x="141514" y="128775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8.6.3 </a:t>
            </a:r>
            <a:r>
              <a:rPr lang="zh-CN" altLang="zh-CN" sz="2800" b="1" dirty="0">
                <a:solidFill>
                  <a:schemeClr val="tx1"/>
                </a:solidFill>
                <a:latin typeface="华文中宋" panose="02010600040101010101" pitchFamily="2" charset="-122"/>
                <a:ea typeface="华文中宋" panose="02010600040101010101" pitchFamily="2" charset="-122"/>
              </a:rPr>
              <a:t>配备化学实验废弃物分类容器</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22530" name="Picture 2" descr="H:\实验室安全培训\沈阳化工大学现场照片\沈阳化工大学现场照片\IMG_20190416_140655.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7201" y="1995622"/>
            <a:ext cx="3246120" cy="4460041"/>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157998" y="1883172"/>
            <a:ext cx="4702538" cy="4747453"/>
          </a:xfrm>
          <a:prstGeom prst="rect">
            <a:avLst/>
          </a:prstGeom>
          <a:ln>
            <a:solidFill>
              <a:schemeClr val="accent1">
                <a:shade val="50000"/>
              </a:schemeClr>
            </a:solidFill>
          </a:ln>
        </p:spPr>
        <p:txBody>
          <a:bodyPr wrap="square">
            <a:spAutoFit/>
          </a:bodyPr>
          <a:lstStyle/>
          <a:p>
            <a:pPr marL="342900" indent="-342900">
              <a:lnSpc>
                <a:spcPts val="3300"/>
              </a:lnSpc>
              <a:buFont typeface="Wingdings" panose="05000000000000000000" pitchFamily="2" charset="2"/>
              <a:buChar char="l"/>
            </a:pPr>
            <a:r>
              <a:rPr lang="zh-CN" altLang="zh-CN" sz="2000" dirty="0">
                <a:latin typeface="黑体" panose="02010609060101010101" pitchFamily="49" charset="-122"/>
                <a:ea typeface="黑体" panose="02010609060101010101" pitchFamily="49" charset="-122"/>
              </a:rPr>
              <a:t>对化学废弃物进行分类收集与存放（应避免易产生剧烈反应的废弃物混放）、贴好标签，盖子不敞开</a:t>
            </a:r>
            <a:endParaRPr lang="en-US" altLang="zh-CN" sz="2000" dirty="0">
              <a:latin typeface="黑体" panose="02010609060101010101" pitchFamily="49" charset="-122"/>
              <a:ea typeface="黑体" panose="02010609060101010101" pitchFamily="49" charset="-122"/>
            </a:endParaRPr>
          </a:p>
          <a:p>
            <a:pPr marL="342900" indent="-342900">
              <a:lnSpc>
                <a:spcPts val="3300"/>
              </a:lnSpc>
              <a:buFont typeface="Wingdings" panose="05000000000000000000" pitchFamily="2" charset="2"/>
              <a:buChar char="l"/>
            </a:pPr>
            <a:r>
              <a:rPr lang="zh-CN" altLang="zh-CN" sz="2000" dirty="0">
                <a:latin typeface="黑体" panose="02010609060101010101" pitchFamily="49" charset="-122"/>
                <a:ea typeface="黑体" panose="02010609060101010101" pitchFamily="49" charset="-122"/>
              </a:rPr>
              <a:t>实验室内无大量存放现象</a:t>
            </a:r>
            <a:endParaRPr lang="en-US" altLang="zh-CN" sz="2000" dirty="0">
              <a:latin typeface="黑体" panose="02010609060101010101" pitchFamily="49" charset="-122"/>
              <a:ea typeface="黑体" panose="02010609060101010101" pitchFamily="49" charset="-122"/>
            </a:endParaRPr>
          </a:p>
          <a:p>
            <a:pPr marL="342900" indent="-342900">
              <a:lnSpc>
                <a:spcPts val="3300"/>
              </a:lnSpc>
              <a:buFont typeface="Wingdings" panose="05000000000000000000" pitchFamily="2" charset="2"/>
              <a:buChar char="l"/>
            </a:pPr>
            <a:r>
              <a:rPr lang="zh-CN" altLang="zh-CN" sz="2000" dirty="0">
                <a:latin typeface="黑体" panose="02010609060101010101" pitchFamily="49" charset="-122"/>
                <a:ea typeface="黑体" panose="02010609060101010101" pitchFamily="49" charset="-122"/>
              </a:rPr>
              <a:t>实验废弃物存放点位置合适无干扰、标签信息清晰、大桶存放时不能超过容量的</a:t>
            </a:r>
            <a:r>
              <a:rPr lang="en-US" altLang="zh-CN" sz="2000" dirty="0">
                <a:latin typeface="黑体" panose="02010609060101010101" pitchFamily="49" charset="-122"/>
                <a:ea typeface="黑体" panose="02010609060101010101" pitchFamily="49" charset="-122"/>
              </a:rPr>
              <a:t>2/3</a:t>
            </a:r>
            <a:endParaRPr lang="en-US" altLang="zh-CN" sz="2000" dirty="0">
              <a:latin typeface="黑体" panose="02010609060101010101" pitchFamily="49" charset="-122"/>
              <a:ea typeface="黑体" panose="02010609060101010101" pitchFamily="49" charset="-122"/>
            </a:endParaRPr>
          </a:p>
          <a:p>
            <a:pPr marL="342900" indent="-342900">
              <a:lnSpc>
                <a:spcPts val="3300"/>
              </a:lnSpc>
              <a:buFont typeface="Wingdings" panose="05000000000000000000" pitchFamily="2" charset="2"/>
              <a:buChar char="l"/>
            </a:pPr>
            <a:r>
              <a:rPr lang="zh-CN" altLang="zh-CN" sz="2000" dirty="0">
                <a:latin typeface="黑体" panose="02010609060101010101" pitchFamily="49" charset="-122"/>
                <a:ea typeface="黑体" panose="02010609060101010101" pitchFamily="49" charset="-122"/>
              </a:rPr>
              <a:t>对于危险性大的废弃物，要独立包装，标签信息明确</a:t>
            </a:r>
            <a:endParaRPr lang="en-US" altLang="zh-CN" sz="2000" dirty="0">
              <a:latin typeface="黑体" panose="02010609060101010101" pitchFamily="49" charset="-122"/>
              <a:ea typeface="黑体" panose="02010609060101010101" pitchFamily="49" charset="-122"/>
            </a:endParaRPr>
          </a:p>
          <a:p>
            <a:pPr marL="342900" indent="-342900">
              <a:lnSpc>
                <a:spcPts val="3300"/>
              </a:lnSpc>
              <a:buFont typeface="Wingdings" panose="05000000000000000000" pitchFamily="2" charset="2"/>
              <a:buChar char="l"/>
            </a:pPr>
            <a:r>
              <a:rPr lang="zh-CN" altLang="zh-CN" sz="2000" dirty="0">
                <a:latin typeface="黑体" panose="02010609060101010101" pitchFamily="49" charset="-122"/>
                <a:ea typeface="黑体" panose="02010609060101010101" pitchFamily="49" charset="-122"/>
              </a:rPr>
              <a:t>不能混合，尽量原瓶装，加贴废弃物标签</a:t>
            </a:r>
            <a:endParaRPr lang="zh-CN" altLang="en-US" sz="20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9549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七、</a:t>
            </a:r>
            <a:r>
              <a:rPr lang="zh-CN" altLang="zh-CN" sz="3600" b="1" dirty="0">
                <a:solidFill>
                  <a:srgbClr val="002060"/>
                </a:solidFill>
                <a:latin typeface="黑体" panose="02010609060101010101" pitchFamily="49" charset="-122"/>
                <a:ea typeface="黑体" panose="02010609060101010101" pitchFamily="49" charset="-122"/>
              </a:rPr>
              <a:t>管理危化品仓库与废弃物中转站</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TextBox 12"/>
          <p:cNvSpPr txBox="1"/>
          <p:nvPr/>
        </p:nvSpPr>
        <p:spPr>
          <a:xfrm>
            <a:off x="141514" y="1287757"/>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8.7.1 </a:t>
            </a:r>
            <a:r>
              <a:rPr lang="zh-CN" altLang="zh-CN" sz="2800" b="1" dirty="0">
                <a:solidFill>
                  <a:schemeClr val="tx1"/>
                </a:solidFill>
                <a:latin typeface="华文中宋" panose="02010600040101010101" pitchFamily="2" charset="-122"/>
                <a:ea typeface="华文中宋" panose="02010600040101010101" pitchFamily="2" charset="-122"/>
              </a:rPr>
              <a:t>学校建有危险品仓库、化学实验废弃物中转站，对废弃物集中定点存放</a:t>
            </a:r>
            <a:endParaRPr lang="zh-CN" altLang="en-US" sz="2800" b="1" dirty="0">
              <a:solidFill>
                <a:schemeClr val="tx1"/>
              </a:solidFill>
              <a:latin typeface="华文中宋" panose="02010600040101010101" pitchFamily="2" charset="-122"/>
              <a:ea typeface="华文中宋" panose="02010600040101010101" pitchFamily="2" charset="-122"/>
            </a:endParaRPr>
          </a:p>
        </p:txBody>
      </p:sp>
      <p:pic>
        <p:nvPicPr>
          <p:cNvPr id="23554" name="Picture 2" descr="H:\实验室安全培训\沈阳化工大学现场照片\沈阳化工大学现场照片\IMG_20190416_134833.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59664" y="2538864"/>
            <a:ext cx="2402318" cy="369734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实验室安全培训\沈阳化工大学现场照片\沈阳化工大学现场照片\IMG_20190416_135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8104" y="2538864"/>
            <a:ext cx="2439706" cy="3697344"/>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H:\实验室安全培训\沈阳化工大学现场照片\沈阳化工大学现场照片\IMG_20190416_135634_HD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3472" y="2538863"/>
            <a:ext cx="2612178" cy="37014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9549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七、</a:t>
            </a:r>
            <a:r>
              <a:rPr lang="zh-CN" altLang="zh-CN" sz="3600" b="1" dirty="0">
                <a:solidFill>
                  <a:srgbClr val="002060"/>
                </a:solidFill>
                <a:latin typeface="黑体" panose="02010609060101010101" pitchFamily="49" charset="-122"/>
                <a:ea typeface="黑体" panose="02010609060101010101" pitchFamily="49" charset="-122"/>
              </a:rPr>
              <a:t>管理危化品仓库与废弃物中转站</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TextBox 12"/>
          <p:cNvSpPr txBox="1"/>
          <p:nvPr/>
        </p:nvSpPr>
        <p:spPr>
          <a:xfrm>
            <a:off x="141514" y="1287757"/>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8.7.1 </a:t>
            </a:r>
            <a:r>
              <a:rPr lang="zh-CN" altLang="zh-CN" sz="2800" b="1" dirty="0">
                <a:solidFill>
                  <a:schemeClr val="tx1"/>
                </a:solidFill>
                <a:latin typeface="华文中宋" panose="02010600040101010101" pitchFamily="2" charset="-122"/>
                <a:ea typeface="华文中宋" panose="02010600040101010101" pitchFamily="2" charset="-122"/>
              </a:rPr>
              <a:t>学校建有危险品仓库、化学实验废弃物中转站，对废弃物集中定点存放</a:t>
            </a:r>
            <a:endParaRPr lang="zh-CN" altLang="en-US" sz="2800" b="1" dirty="0">
              <a:solidFill>
                <a:schemeClr val="tx1"/>
              </a:solidFill>
              <a:latin typeface="华文中宋" panose="02010600040101010101" pitchFamily="2" charset="-122"/>
              <a:ea typeface="华文中宋" panose="02010600040101010101" pitchFamily="2" charset="-122"/>
            </a:endParaRPr>
          </a:p>
        </p:txBody>
      </p:sp>
      <p:pic>
        <p:nvPicPr>
          <p:cNvPr id="23557" name="Picture 5" descr="H:\实验室安全培训\沈阳化工大学现场照片\沈阳化工大学现场照片\IMG_20190416_135044.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85093" y="4505893"/>
            <a:ext cx="3376098" cy="2156064"/>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H:\实验室安全培训\沈阳化工大学现场照片\沈阳化工大学现场照片\IMG_20190416_1348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214" y="2328234"/>
            <a:ext cx="3419856" cy="2079173"/>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5508" y="2389929"/>
            <a:ext cx="2435102" cy="423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descr="H:\实验室安全培训\沈阳化工大学现场照片\沈阳化工大学现场照片\IMG_20190416_1351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0523" y="2389929"/>
            <a:ext cx="2362581" cy="422405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19456" y="4501956"/>
            <a:ext cx="3419856" cy="215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41335" y="2328235"/>
            <a:ext cx="3419856" cy="20791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9549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七、</a:t>
            </a:r>
            <a:r>
              <a:rPr lang="zh-CN" altLang="zh-CN" sz="3600" b="1" dirty="0">
                <a:solidFill>
                  <a:srgbClr val="002060"/>
                </a:solidFill>
                <a:latin typeface="黑体" panose="02010609060101010101" pitchFamily="49" charset="-122"/>
                <a:ea typeface="黑体" panose="02010609060101010101" pitchFamily="49" charset="-122"/>
              </a:rPr>
              <a:t>管理危化品仓库与废弃物中转站</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TextBox 12"/>
          <p:cNvSpPr txBox="1"/>
          <p:nvPr/>
        </p:nvSpPr>
        <p:spPr>
          <a:xfrm>
            <a:off x="141514" y="1287757"/>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8.7.1 </a:t>
            </a:r>
            <a:r>
              <a:rPr lang="zh-CN" altLang="zh-CN" sz="2800" b="1" dirty="0">
                <a:solidFill>
                  <a:schemeClr val="tx1"/>
                </a:solidFill>
                <a:latin typeface="华文中宋" panose="02010600040101010101" pitchFamily="2" charset="-122"/>
                <a:ea typeface="华文中宋" panose="02010600040101010101" pitchFamily="2" charset="-122"/>
              </a:rPr>
              <a:t>学校建有危险品仓库、化学实验废弃物中转站，对废弃物集中定点存放</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5" name="矩形 4"/>
          <p:cNvSpPr/>
          <p:nvPr/>
        </p:nvSpPr>
        <p:spPr>
          <a:xfrm>
            <a:off x="457200" y="2433841"/>
            <a:ext cx="7839456" cy="4196020"/>
          </a:xfrm>
          <a:prstGeom prst="rect">
            <a:avLst/>
          </a:prstGeom>
        </p:spPr>
        <p:txBody>
          <a:bodyPr wrap="square">
            <a:spAutoFit/>
          </a:bodyPr>
          <a:lstStyle/>
          <a:p>
            <a:pPr marL="342900" indent="-342900">
              <a:lnSpc>
                <a:spcPts val="3200"/>
              </a:lnSpc>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危险品仓库、化学实验废弃物中转站须有通风、隔热、避光、防盗、防爆、防静电、泄露报警、应急喷淋、安全警示标识等管控措施，符合相关规定，专人管理</a:t>
            </a:r>
            <a:r>
              <a:rPr lang="zh-CN" altLang="en-US" sz="2400" b="1" dirty="0">
                <a:latin typeface="黑体" panose="02010609060101010101" pitchFamily="49" charset="-122"/>
                <a:ea typeface="黑体" panose="02010609060101010101" pitchFamily="49" charset="-122"/>
              </a:rPr>
              <a:t>；</a:t>
            </a:r>
            <a:endParaRPr lang="en-US" altLang="zh-CN" sz="2400" b="1" dirty="0">
              <a:latin typeface="黑体" panose="02010609060101010101" pitchFamily="49" charset="-122"/>
              <a:ea typeface="黑体" panose="02010609060101010101" pitchFamily="49" charset="-122"/>
            </a:endParaRPr>
          </a:p>
          <a:p>
            <a:pPr marL="342900" indent="-342900">
              <a:lnSpc>
                <a:spcPts val="3200"/>
              </a:lnSpc>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消防设施符合国家相关规定，正确配备灭火器材（如灭火器、灭火毯、沙箱、自动喷淋等）</a:t>
            </a:r>
            <a:r>
              <a:rPr lang="zh-CN" altLang="en-US" sz="2400" b="1" dirty="0">
                <a:latin typeface="黑体" panose="02010609060101010101" pitchFamily="49" charset="-122"/>
                <a:ea typeface="黑体" panose="02010609060101010101" pitchFamily="49" charset="-122"/>
              </a:rPr>
              <a:t>；</a:t>
            </a:r>
            <a:endParaRPr lang="en-US" altLang="zh-CN" sz="2400" b="1" dirty="0">
              <a:latin typeface="黑体" panose="02010609060101010101" pitchFamily="49" charset="-122"/>
              <a:ea typeface="黑体" panose="02010609060101010101" pitchFamily="49" charset="-122"/>
            </a:endParaRPr>
          </a:p>
          <a:p>
            <a:pPr marL="342900" indent="-342900">
              <a:lnSpc>
                <a:spcPts val="3200"/>
              </a:lnSpc>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若是实验楼内暂存库，必须有警示、通风、隔热、避光、防盗、防爆、防静电、泄露报警、应急喷淋等管控措施，面积小于</a:t>
            </a:r>
            <a:r>
              <a:rPr lang="en-US" altLang="zh-CN" sz="2400" b="1" dirty="0">
                <a:latin typeface="黑体" panose="02010609060101010101" pitchFamily="49" charset="-122"/>
                <a:ea typeface="黑体" panose="02010609060101010101" pitchFamily="49" charset="-122"/>
              </a:rPr>
              <a:t>30m</a:t>
            </a:r>
            <a:r>
              <a:rPr lang="en-US" altLang="zh-CN" sz="2400" b="1" baseline="30000" dirty="0">
                <a:latin typeface="黑体" panose="02010609060101010101" pitchFamily="49" charset="-122"/>
                <a:ea typeface="黑体" panose="02010609060101010101" pitchFamily="49" charset="-122"/>
              </a:rPr>
              <a:t>2</a:t>
            </a:r>
            <a:r>
              <a:rPr lang="zh-CN" altLang="zh-CN" sz="2400" b="1" dirty="0">
                <a:latin typeface="黑体" panose="02010609060101010101" pitchFamily="49" charset="-122"/>
                <a:ea typeface="黑体" panose="02010609060101010101" pitchFamily="49" charset="-122"/>
              </a:rPr>
              <a:t>；</a:t>
            </a:r>
            <a:endParaRPr lang="en-US" altLang="zh-CN" sz="2400" b="1" dirty="0">
              <a:latin typeface="黑体" panose="02010609060101010101" pitchFamily="49" charset="-122"/>
              <a:ea typeface="黑体" panose="02010609060101010101" pitchFamily="49" charset="-122"/>
            </a:endParaRPr>
          </a:p>
          <a:p>
            <a:pPr marL="342900" indent="-342900">
              <a:lnSpc>
                <a:spcPts val="3200"/>
              </a:lnSpc>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不混放、整箱试剂的叠加高度不大于</a:t>
            </a:r>
            <a:r>
              <a:rPr lang="en-US" altLang="zh-CN" sz="2400" b="1" dirty="0">
                <a:latin typeface="黑体" panose="02010609060101010101" pitchFamily="49" charset="-122"/>
                <a:ea typeface="黑体" panose="02010609060101010101" pitchFamily="49" charset="-122"/>
              </a:rPr>
              <a:t>1.5m</a:t>
            </a:r>
            <a:r>
              <a:rPr lang="zh-CN" altLang="zh-CN" sz="2400" b="1" dirty="0">
                <a:latin typeface="黑体" panose="02010609060101010101" pitchFamily="49" charset="-122"/>
                <a:ea typeface="黑体" panose="02010609060101010101" pitchFamily="49" charset="-122"/>
              </a:rPr>
              <a:t>；</a:t>
            </a:r>
            <a:endParaRPr lang="en-US" altLang="zh-CN" sz="2400" b="1" dirty="0">
              <a:latin typeface="黑体" panose="02010609060101010101" pitchFamily="49" charset="-122"/>
              <a:ea typeface="黑体" panose="02010609060101010101" pitchFamily="49" charset="-122"/>
            </a:endParaRPr>
          </a:p>
          <a:p>
            <a:pPr marL="342900" indent="-342900">
              <a:lnSpc>
                <a:spcPts val="3200"/>
              </a:lnSpc>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暂存库不能在地下室空间</a:t>
            </a:r>
            <a:r>
              <a:rPr lang="zh-CN" altLang="en-US" sz="2400" b="1" dirty="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一、相关的法规和标准</a:t>
            </a:r>
            <a:endParaRPr lang="zh-CN" altLang="en-US" sz="3600" b="1" dirty="0">
              <a:solidFill>
                <a:srgbClr val="002060"/>
              </a:solidFill>
              <a:latin typeface="黑体" panose="02010609060101010101" pitchFamily="49" charset="-122"/>
              <a:ea typeface="黑体" panose="02010609060101010101" pitchFamily="49" charset="-122"/>
            </a:endParaRPr>
          </a:p>
          <a:p>
            <a:pPr eaLnBrk="1" hangingPunct="1">
              <a:spcBef>
                <a:spcPct val="50000"/>
              </a:spcBef>
            </a:pP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3" name="矩形 2"/>
          <p:cNvSpPr/>
          <p:nvPr/>
        </p:nvSpPr>
        <p:spPr>
          <a:xfrm>
            <a:off x="141514" y="1492935"/>
            <a:ext cx="8519886" cy="4965462"/>
          </a:xfrm>
          <a:prstGeom prst="rect">
            <a:avLst/>
          </a:prstGeom>
        </p:spPr>
        <p:txBody>
          <a:bodyPr wrap="square">
            <a:spAutoFit/>
          </a:bodyPr>
          <a:lstStyle/>
          <a:p>
            <a:pPr>
              <a:lnSpc>
                <a:spcPts val="3800"/>
              </a:lnSpc>
            </a:pPr>
            <a:r>
              <a:rPr lang="zh-CN" altLang="en-US" sz="2800" b="1" dirty="0">
                <a:latin typeface="华文中宋" panose="02010600040101010101" pitchFamily="2" charset="-122"/>
                <a:ea typeface="华文中宋" panose="02010600040101010101" pitchFamily="2" charset="-122"/>
              </a:rPr>
              <a:t>（</a:t>
            </a:r>
            <a:r>
              <a:rPr lang="en-US" altLang="zh-CN" sz="2800" b="1" dirty="0">
                <a:latin typeface="华文中宋" panose="02010600040101010101" pitchFamily="2" charset="-122"/>
                <a:ea typeface="华文中宋" panose="02010600040101010101" pitchFamily="2" charset="-122"/>
              </a:rPr>
              <a:t>1</a:t>
            </a:r>
            <a:r>
              <a:rPr lang="zh-CN" altLang="en-US" sz="2800" b="1" dirty="0">
                <a:latin typeface="华文中宋" panose="02010600040101010101" pitchFamily="2" charset="-122"/>
                <a:ea typeface="华文中宋" panose="02010600040101010101" pitchFamily="2" charset="-122"/>
              </a:rPr>
              <a:t>）</a:t>
            </a:r>
            <a:r>
              <a:rPr lang="zh-CN" altLang="zh-CN" sz="2800" b="1" dirty="0">
                <a:latin typeface="华文中宋" panose="02010600040101010101" pitchFamily="2" charset="-122"/>
                <a:ea typeface="华文中宋" panose="02010600040101010101" pitchFamily="2" charset="-122"/>
              </a:rPr>
              <a:t>《危险化学品安全管理条例（</a:t>
            </a:r>
            <a:r>
              <a:rPr lang="en-US" altLang="zh-CN" sz="2800" b="1" dirty="0">
                <a:latin typeface="华文中宋" panose="02010600040101010101" pitchFamily="2" charset="-122"/>
                <a:ea typeface="华文中宋" panose="02010600040101010101" pitchFamily="2" charset="-122"/>
              </a:rPr>
              <a:t>2013</a:t>
            </a:r>
            <a:r>
              <a:rPr lang="zh-CN" altLang="zh-CN" sz="2800" b="1" dirty="0">
                <a:latin typeface="华文中宋" panose="02010600040101010101" pitchFamily="2" charset="-122"/>
                <a:ea typeface="华文中宋" panose="02010600040101010101" pitchFamily="2" charset="-122"/>
              </a:rPr>
              <a:t>年修正）》（中华人民共和国国务院令第</a:t>
            </a:r>
            <a:r>
              <a:rPr lang="en-US" altLang="zh-CN" sz="2800" b="1" dirty="0">
                <a:latin typeface="华文中宋" panose="02010600040101010101" pitchFamily="2" charset="-122"/>
                <a:ea typeface="华文中宋" panose="02010600040101010101" pitchFamily="2" charset="-122"/>
              </a:rPr>
              <a:t>591</a:t>
            </a:r>
            <a:r>
              <a:rPr lang="zh-CN" altLang="zh-CN" sz="2800" b="1" dirty="0">
                <a:latin typeface="华文中宋" panose="02010600040101010101" pitchFamily="2" charset="-122"/>
                <a:ea typeface="华文中宋" panose="02010600040101010101" pitchFamily="2" charset="-122"/>
              </a:rPr>
              <a:t>号，中华人民共和国国务院令第</a:t>
            </a:r>
            <a:r>
              <a:rPr lang="en-US" altLang="zh-CN" sz="2800" b="1" dirty="0">
                <a:latin typeface="华文中宋" panose="02010600040101010101" pitchFamily="2" charset="-122"/>
                <a:ea typeface="华文中宋" panose="02010600040101010101" pitchFamily="2" charset="-122"/>
              </a:rPr>
              <a:t>645</a:t>
            </a:r>
            <a:r>
              <a:rPr lang="zh-CN" altLang="zh-CN" sz="2800" b="1" dirty="0">
                <a:latin typeface="华文中宋" panose="02010600040101010101" pitchFamily="2" charset="-122"/>
                <a:ea typeface="华文中宋" panose="02010600040101010101" pitchFamily="2" charset="-122"/>
              </a:rPr>
              <a:t>号修正，</a:t>
            </a:r>
            <a:r>
              <a:rPr lang="en-US" altLang="zh-CN" sz="2800" b="1" dirty="0">
                <a:latin typeface="华文中宋" panose="02010600040101010101" pitchFamily="2" charset="-122"/>
                <a:ea typeface="华文中宋" panose="02010600040101010101" pitchFamily="2" charset="-122"/>
              </a:rPr>
              <a:t>2013</a:t>
            </a:r>
            <a:r>
              <a:rPr lang="zh-CN" altLang="zh-CN" sz="2800" b="1" dirty="0">
                <a:latin typeface="华文中宋" panose="02010600040101010101" pitchFamily="2" charset="-122"/>
                <a:ea typeface="华文中宋" panose="02010600040101010101" pitchFamily="2" charset="-122"/>
              </a:rPr>
              <a:t>年</a:t>
            </a:r>
            <a:r>
              <a:rPr lang="en-US" altLang="zh-CN" sz="2800" b="1" dirty="0">
                <a:latin typeface="华文中宋" panose="02010600040101010101" pitchFamily="2" charset="-122"/>
                <a:ea typeface="华文中宋" panose="02010600040101010101" pitchFamily="2" charset="-122"/>
              </a:rPr>
              <a:t>12</a:t>
            </a:r>
            <a:r>
              <a:rPr lang="zh-CN" altLang="zh-CN" sz="2800" b="1" dirty="0">
                <a:latin typeface="华文中宋" panose="02010600040101010101" pitchFamily="2" charset="-122"/>
                <a:ea typeface="华文中宋" panose="02010600040101010101" pitchFamily="2" charset="-122"/>
              </a:rPr>
              <a:t>月</a:t>
            </a:r>
            <a:r>
              <a:rPr lang="en-US" altLang="zh-CN" sz="2800" b="1" dirty="0">
                <a:latin typeface="华文中宋" panose="02010600040101010101" pitchFamily="2" charset="-122"/>
                <a:ea typeface="华文中宋" panose="02010600040101010101" pitchFamily="2" charset="-122"/>
              </a:rPr>
              <a:t>07</a:t>
            </a:r>
            <a:r>
              <a:rPr lang="zh-CN" altLang="zh-CN" sz="2800" b="1" dirty="0">
                <a:latin typeface="华文中宋" panose="02010600040101010101" pitchFamily="2" charset="-122"/>
                <a:ea typeface="华文中宋" panose="02010600040101010101" pitchFamily="2" charset="-122"/>
              </a:rPr>
              <a:t>日施行）</a:t>
            </a:r>
            <a:endParaRPr lang="en-US" altLang="zh-CN" sz="2800" b="1" dirty="0">
              <a:latin typeface="华文中宋" panose="02010600040101010101" pitchFamily="2" charset="-122"/>
              <a:ea typeface="华文中宋" panose="02010600040101010101" pitchFamily="2" charset="-122"/>
            </a:endParaRPr>
          </a:p>
          <a:p>
            <a:pPr>
              <a:lnSpc>
                <a:spcPts val="3800"/>
              </a:lnSpc>
            </a:pPr>
            <a:r>
              <a:rPr lang="zh-CN" altLang="en-US" sz="2800" b="1" dirty="0">
                <a:latin typeface="华文中宋" panose="02010600040101010101" pitchFamily="2" charset="-122"/>
                <a:ea typeface="华文中宋" panose="02010600040101010101" pitchFamily="2" charset="-122"/>
              </a:rPr>
              <a:t>（</a:t>
            </a:r>
            <a:r>
              <a:rPr lang="en-US" altLang="zh-CN" sz="2800" b="1" dirty="0">
                <a:latin typeface="华文中宋" panose="02010600040101010101" pitchFamily="2" charset="-122"/>
                <a:ea typeface="华文中宋" panose="02010600040101010101" pitchFamily="2" charset="-122"/>
              </a:rPr>
              <a:t>2</a:t>
            </a:r>
            <a:r>
              <a:rPr lang="zh-CN" altLang="en-US" sz="2800" b="1" dirty="0">
                <a:latin typeface="华文中宋" panose="02010600040101010101" pitchFamily="2" charset="-122"/>
                <a:ea typeface="华文中宋" panose="02010600040101010101" pitchFamily="2" charset="-122"/>
              </a:rPr>
              <a:t>） </a:t>
            </a:r>
            <a:r>
              <a:rPr lang="zh-CN" altLang="zh-CN" sz="2800" b="1" dirty="0">
                <a:latin typeface="华文中宋" panose="02010600040101010101" pitchFamily="2" charset="-122"/>
                <a:ea typeface="华文中宋" panose="02010600040101010101" pitchFamily="2" charset="-122"/>
              </a:rPr>
              <a:t>《易制毒化学品管理条例（</a:t>
            </a:r>
            <a:r>
              <a:rPr lang="en-US" altLang="zh-CN" sz="2800" b="1" dirty="0">
                <a:latin typeface="华文中宋" panose="02010600040101010101" pitchFamily="2" charset="-122"/>
                <a:ea typeface="华文中宋" panose="02010600040101010101" pitchFamily="2" charset="-122"/>
              </a:rPr>
              <a:t>2014</a:t>
            </a:r>
            <a:r>
              <a:rPr lang="zh-CN" altLang="zh-CN" sz="2800" b="1" dirty="0">
                <a:latin typeface="华文中宋" panose="02010600040101010101" pitchFamily="2" charset="-122"/>
                <a:ea typeface="华文中宋" panose="02010600040101010101" pitchFamily="2" charset="-122"/>
              </a:rPr>
              <a:t>年修订）》（中华人民共和国国务院令第</a:t>
            </a:r>
            <a:r>
              <a:rPr lang="en-US" altLang="zh-CN" sz="2800" b="1" dirty="0">
                <a:latin typeface="华文中宋" panose="02010600040101010101" pitchFamily="2" charset="-122"/>
                <a:ea typeface="华文中宋" panose="02010600040101010101" pitchFamily="2" charset="-122"/>
              </a:rPr>
              <a:t>445</a:t>
            </a:r>
            <a:r>
              <a:rPr lang="zh-CN" altLang="zh-CN" sz="2800" b="1" dirty="0">
                <a:latin typeface="华文中宋" panose="02010600040101010101" pitchFamily="2" charset="-122"/>
                <a:ea typeface="华文中宋" panose="02010600040101010101" pitchFamily="2" charset="-122"/>
              </a:rPr>
              <a:t>号，</a:t>
            </a:r>
            <a:r>
              <a:rPr lang="en-US" altLang="zh-CN" sz="2800" b="1" dirty="0">
                <a:latin typeface="华文中宋" panose="02010600040101010101" pitchFamily="2" charset="-122"/>
                <a:ea typeface="华文中宋" panose="02010600040101010101" pitchFamily="2" charset="-122"/>
              </a:rPr>
              <a:t>2014</a:t>
            </a:r>
            <a:r>
              <a:rPr lang="zh-CN" altLang="zh-CN" sz="2800" b="1" dirty="0">
                <a:latin typeface="华文中宋" panose="02010600040101010101" pitchFamily="2" charset="-122"/>
                <a:ea typeface="华文中宋" panose="02010600040101010101" pitchFamily="2" charset="-122"/>
              </a:rPr>
              <a:t>年</a:t>
            </a:r>
            <a:r>
              <a:rPr lang="en-US" altLang="zh-CN" sz="2800" b="1" dirty="0">
                <a:latin typeface="华文中宋" panose="02010600040101010101" pitchFamily="2" charset="-122"/>
                <a:ea typeface="华文中宋" panose="02010600040101010101" pitchFamily="2" charset="-122"/>
              </a:rPr>
              <a:t>07</a:t>
            </a:r>
            <a:r>
              <a:rPr lang="zh-CN" altLang="zh-CN" sz="2800" b="1" dirty="0">
                <a:latin typeface="华文中宋" panose="02010600040101010101" pitchFamily="2" charset="-122"/>
                <a:ea typeface="华文中宋" panose="02010600040101010101" pitchFamily="2" charset="-122"/>
              </a:rPr>
              <a:t>月</a:t>
            </a:r>
            <a:r>
              <a:rPr lang="en-US" altLang="zh-CN" sz="2800" b="1" dirty="0">
                <a:latin typeface="华文中宋" panose="02010600040101010101" pitchFamily="2" charset="-122"/>
                <a:ea typeface="华文中宋" panose="02010600040101010101" pitchFamily="2" charset="-122"/>
              </a:rPr>
              <a:t>29</a:t>
            </a:r>
            <a:r>
              <a:rPr lang="zh-CN" altLang="zh-CN" sz="2800" b="1" dirty="0">
                <a:latin typeface="华文中宋" panose="02010600040101010101" pitchFamily="2" charset="-122"/>
                <a:ea typeface="华文中宋" panose="02010600040101010101" pitchFamily="2" charset="-122"/>
              </a:rPr>
              <a:t>日施行）</a:t>
            </a:r>
            <a:endParaRPr lang="en-US" altLang="zh-CN" sz="2800" b="1" dirty="0">
              <a:latin typeface="华文中宋" panose="02010600040101010101" pitchFamily="2" charset="-122"/>
              <a:ea typeface="华文中宋" panose="02010600040101010101" pitchFamily="2" charset="-122"/>
            </a:endParaRPr>
          </a:p>
          <a:p>
            <a:pPr>
              <a:lnSpc>
                <a:spcPts val="3800"/>
              </a:lnSpc>
            </a:pPr>
            <a:r>
              <a:rPr lang="zh-CN" altLang="en-US" sz="2800" b="1" dirty="0">
                <a:latin typeface="华文中宋" panose="02010600040101010101" pitchFamily="2" charset="-122"/>
                <a:ea typeface="华文中宋" panose="02010600040101010101" pitchFamily="2" charset="-122"/>
              </a:rPr>
              <a:t>（</a:t>
            </a:r>
            <a:r>
              <a:rPr lang="en-US" altLang="zh-CN" sz="2800" b="1" dirty="0">
                <a:latin typeface="华文中宋" panose="02010600040101010101" pitchFamily="2" charset="-122"/>
                <a:ea typeface="华文中宋" panose="02010600040101010101" pitchFamily="2" charset="-122"/>
              </a:rPr>
              <a:t>3</a:t>
            </a:r>
            <a:r>
              <a:rPr lang="zh-CN" altLang="en-US" sz="2800" b="1" dirty="0">
                <a:latin typeface="华文中宋" panose="02010600040101010101" pitchFamily="2" charset="-122"/>
                <a:ea typeface="华文中宋" panose="02010600040101010101" pitchFamily="2" charset="-122"/>
              </a:rPr>
              <a:t>） </a:t>
            </a:r>
            <a:r>
              <a:rPr lang="en-US" altLang="zh-CN" sz="2800" b="1" dirty="0">
                <a:latin typeface="华文中宋" panose="02010600040101010101" pitchFamily="2" charset="-122"/>
                <a:ea typeface="华文中宋" panose="02010600040101010101" pitchFamily="2" charset="-122"/>
              </a:rPr>
              <a:t>《</a:t>
            </a:r>
            <a:r>
              <a:rPr lang="zh-CN" altLang="en-US" sz="2800" b="1" dirty="0">
                <a:latin typeface="华文中宋" panose="02010600040101010101" pitchFamily="2" charset="-122"/>
                <a:ea typeface="华文中宋" panose="02010600040101010101" pitchFamily="2" charset="-122"/>
              </a:rPr>
              <a:t>易制爆危险化学品治安管理办法（征求意见稿）</a:t>
            </a:r>
            <a:r>
              <a:rPr lang="en-US" altLang="zh-CN" sz="2800" b="1" dirty="0">
                <a:latin typeface="华文中宋" panose="02010600040101010101" pitchFamily="2" charset="-122"/>
                <a:ea typeface="华文中宋" panose="02010600040101010101" pitchFamily="2" charset="-122"/>
              </a:rPr>
              <a:t>》</a:t>
            </a:r>
            <a:r>
              <a:rPr lang="zh-CN" altLang="en-US" sz="2800" b="1" dirty="0">
                <a:latin typeface="华文中宋" panose="02010600040101010101" pitchFamily="2" charset="-122"/>
                <a:ea typeface="华文中宋" panose="02010600040101010101" pitchFamily="2" charset="-122"/>
              </a:rPr>
              <a:t>（公安部，</a:t>
            </a:r>
            <a:r>
              <a:rPr lang="en-US" altLang="zh-CN" sz="2800" b="1" dirty="0">
                <a:latin typeface="华文中宋" panose="02010600040101010101" pitchFamily="2" charset="-122"/>
                <a:ea typeface="华文中宋" panose="02010600040101010101" pitchFamily="2" charset="-122"/>
              </a:rPr>
              <a:t>2019</a:t>
            </a:r>
            <a:r>
              <a:rPr lang="zh-CN" altLang="en-US" sz="2800" b="1" dirty="0">
                <a:latin typeface="华文中宋" panose="02010600040101010101" pitchFamily="2" charset="-122"/>
                <a:ea typeface="华文中宋" panose="02010600040101010101" pitchFamily="2" charset="-122"/>
              </a:rPr>
              <a:t>年</a:t>
            </a:r>
            <a:r>
              <a:rPr lang="en-US" altLang="zh-CN" sz="2800" b="1" dirty="0">
                <a:latin typeface="华文中宋" panose="02010600040101010101" pitchFamily="2" charset="-122"/>
                <a:ea typeface="华文中宋" panose="02010600040101010101" pitchFamily="2" charset="-122"/>
              </a:rPr>
              <a:t>1</a:t>
            </a:r>
            <a:r>
              <a:rPr lang="zh-CN" altLang="en-US" sz="2800" b="1" dirty="0">
                <a:latin typeface="华文中宋" panose="02010600040101010101" pitchFamily="2" charset="-122"/>
                <a:ea typeface="华文中宋" panose="02010600040101010101" pitchFamily="2" charset="-122"/>
              </a:rPr>
              <a:t>月</a:t>
            </a:r>
            <a:r>
              <a:rPr lang="en-US" altLang="zh-CN" sz="2800" b="1" dirty="0">
                <a:latin typeface="华文中宋" panose="02010600040101010101" pitchFamily="2" charset="-122"/>
                <a:ea typeface="华文中宋" panose="02010600040101010101" pitchFamily="2" charset="-122"/>
              </a:rPr>
              <a:t>20</a:t>
            </a:r>
            <a:r>
              <a:rPr lang="zh-CN" altLang="en-US" sz="2800" b="1" dirty="0">
                <a:latin typeface="华文中宋" panose="02010600040101010101" pitchFamily="2" charset="-122"/>
                <a:ea typeface="华文中宋" panose="02010600040101010101" pitchFamily="2" charset="-122"/>
              </a:rPr>
              <a:t>日）</a:t>
            </a:r>
            <a:endParaRPr lang="en-US" altLang="zh-CN" sz="2800" b="1" dirty="0">
              <a:latin typeface="华文中宋" panose="02010600040101010101" pitchFamily="2" charset="-122"/>
              <a:ea typeface="华文中宋" panose="02010600040101010101" pitchFamily="2" charset="-122"/>
            </a:endParaRPr>
          </a:p>
          <a:p>
            <a:pPr>
              <a:lnSpc>
                <a:spcPts val="3800"/>
              </a:lnSpc>
            </a:pPr>
            <a:r>
              <a:rPr lang="zh-CN" altLang="en-US" sz="2800" b="1" dirty="0">
                <a:latin typeface="华文中宋" panose="02010600040101010101" pitchFamily="2" charset="-122"/>
                <a:ea typeface="华文中宋" panose="02010600040101010101" pitchFamily="2" charset="-122"/>
              </a:rPr>
              <a:t>（</a:t>
            </a:r>
            <a:r>
              <a:rPr lang="en-US" altLang="zh-CN" sz="2800" b="1" dirty="0">
                <a:latin typeface="华文中宋" panose="02010600040101010101" pitchFamily="2" charset="-122"/>
                <a:ea typeface="华文中宋" panose="02010600040101010101" pitchFamily="2" charset="-122"/>
              </a:rPr>
              <a:t>4</a:t>
            </a:r>
            <a:r>
              <a:rPr lang="zh-CN" altLang="en-US" sz="2800" b="1" dirty="0">
                <a:latin typeface="华文中宋" panose="02010600040101010101" pitchFamily="2" charset="-122"/>
                <a:ea typeface="华文中宋" panose="02010600040101010101" pitchFamily="2" charset="-122"/>
              </a:rPr>
              <a:t>） </a:t>
            </a:r>
            <a:r>
              <a:rPr lang="en-US" altLang="zh-CN" sz="2800" b="1" dirty="0">
                <a:latin typeface="华文中宋" panose="02010600040101010101" pitchFamily="2" charset="-122"/>
                <a:ea typeface="华文中宋" panose="02010600040101010101" pitchFamily="2" charset="-122"/>
              </a:rPr>
              <a:t>《</a:t>
            </a:r>
            <a:r>
              <a:rPr lang="zh-CN" altLang="en-US" sz="2800" b="1" dirty="0">
                <a:latin typeface="华文中宋" panose="02010600040101010101" pitchFamily="2" charset="-122"/>
                <a:ea typeface="华文中宋" panose="02010600040101010101" pitchFamily="2" charset="-122"/>
              </a:rPr>
              <a:t>剧毒化学品购买和公路运输许可证件管理办法</a:t>
            </a:r>
            <a:r>
              <a:rPr lang="en-US" altLang="zh-CN" sz="2800" b="1" dirty="0">
                <a:latin typeface="华文中宋" panose="02010600040101010101" pitchFamily="2" charset="-122"/>
                <a:ea typeface="华文中宋" panose="02010600040101010101" pitchFamily="2" charset="-122"/>
              </a:rPr>
              <a:t>》</a:t>
            </a:r>
            <a:r>
              <a:rPr lang="zh-CN" altLang="en-US" sz="2800" b="1" dirty="0">
                <a:latin typeface="华文中宋" panose="02010600040101010101" pitchFamily="2" charset="-122"/>
                <a:ea typeface="华文中宋" panose="02010600040101010101" pitchFamily="2" charset="-122"/>
              </a:rPr>
              <a:t>（公安部令第</a:t>
            </a:r>
            <a:r>
              <a:rPr lang="en-US" altLang="zh-CN" sz="2800" b="1" dirty="0">
                <a:latin typeface="华文中宋" panose="02010600040101010101" pitchFamily="2" charset="-122"/>
                <a:ea typeface="华文中宋" panose="02010600040101010101" pitchFamily="2" charset="-122"/>
              </a:rPr>
              <a:t>77</a:t>
            </a:r>
            <a:r>
              <a:rPr lang="zh-CN" altLang="en-US" sz="2800" b="1" dirty="0">
                <a:latin typeface="华文中宋" panose="02010600040101010101" pitchFamily="2" charset="-122"/>
                <a:ea typeface="华文中宋" panose="02010600040101010101" pitchFamily="2" charset="-122"/>
              </a:rPr>
              <a:t>号）</a:t>
            </a:r>
            <a:endParaRPr lang="en-US" altLang="zh-CN" sz="28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菱形 1"/>
          <p:cNvSpPr/>
          <p:nvPr/>
        </p:nvSpPr>
        <p:spPr>
          <a:xfrm>
            <a:off x="3221832" y="1673228"/>
            <a:ext cx="2700338" cy="2803524"/>
          </a:xfrm>
          <a:prstGeom prst="diamond">
            <a:avLst/>
          </a:prstGeom>
          <a:noFill/>
          <a:ln w="1270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zh-CN" altLang="en-US" dirty="0"/>
          </a:p>
        </p:txBody>
      </p:sp>
      <p:sp>
        <p:nvSpPr>
          <p:cNvPr id="6" name="文本框 5"/>
          <p:cNvSpPr txBox="1">
            <a:spLocks noChangeArrowheads="1"/>
          </p:cNvSpPr>
          <p:nvPr/>
        </p:nvSpPr>
        <p:spPr bwMode="auto">
          <a:xfrm>
            <a:off x="2528889" y="4978402"/>
            <a:ext cx="4086225" cy="50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dirty="0">
                <a:solidFill>
                  <a:schemeClr val="tx2"/>
                </a:solidFill>
                <a:latin typeface="微软雅黑" panose="020B0503020204020204" pitchFamily="34" charset="-122"/>
                <a:ea typeface="微软雅黑" panose="020B0503020204020204" pitchFamily="34" charset="-122"/>
              </a:rPr>
              <a:t>其他和化学相关问题</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10" name="文本框 9"/>
          <p:cNvSpPr txBox="1">
            <a:spLocks noChangeArrowheads="1"/>
          </p:cNvSpPr>
          <p:nvPr/>
        </p:nvSpPr>
        <p:spPr bwMode="auto">
          <a:xfrm>
            <a:off x="3157540" y="2479336"/>
            <a:ext cx="2828925" cy="117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PART</a:t>
            </a:r>
            <a:endParaRPr lang="en-US" altLang="zh-CN"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a:p>
            <a:pPr algn="ctr" eaLnBrk="1" hangingPunct="1"/>
            <a:r>
              <a:rPr lang="en-US" altLang="zh-CN"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直角三角形 11"/>
          <p:cNvSpPr>
            <a:spLocks noChangeAspect="1"/>
          </p:cNvSpPr>
          <p:nvPr/>
        </p:nvSpPr>
        <p:spPr>
          <a:xfrm flipV="1">
            <a:off x="3126292" y="1533832"/>
            <a:ext cx="1353349" cy="1419948"/>
          </a:xfrm>
          <a:prstGeom prst="rtTriangle">
            <a:avLst/>
          </a:prstGeom>
          <a:solidFill>
            <a:schemeClr val="tx2"/>
          </a:solidFill>
        </p:spPr>
        <p:style>
          <a:lnRef idx="0">
            <a:schemeClr val="accent1"/>
          </a:lnRef>
          <a:fillRef idx="3">
            <a:schemeClr val="accent1"/>
          </a:fillRef>
          <a:effectRef idx="3">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zh-CN" altLang="en-US"/>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9549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八、其他和化学相关问题</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TextBox 12"/>
          <p:cNvSpPr txBox="1"/>
          <p:nvPr/>
        </p:nvSpPr>
        <p:spPr>
          <a:xfrm>
            <a:off x="141514" y="128775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5.2.1</a:t>
            </a:r>
            <a:r>
              <a:rPr lang="zh-CN" altLang="zh-CN" sz="2800" b="1" dirty="0">
                <a:solidFill>
                  <a:schemeClr val="tx1"/>
                </a:solidFill>
                <a:latin typeface="华文中宋" panose="02010600040101010101" pitchFamily="2" charset="-122"/>
                <a:ea typeface="华文中宋" panose="02010600040101010101" pitchFamily="2" charset="-122"/>
              </a:rPr>
              <a:t>实验室分区应相对独立，布局合理</a:t>
            </a:r>
            <a:endParaRPr lang="zh-CN" altLang="en-US" sz="2800" b="1" dirty="0">
              <a:solidFill>
                <a:schemeClr val="tx1"/>
              </a:solidFill>
              <a:latin typeface="华文中宋" panose="02010600040101010101" pitchFamily="2" charset="-122"/>
              <a:ea typeface="华文中宋" panose="02010600040101010101" pitchFamily="2" charset="-122"/>
            </a:endParaRPr>
          </a:p>
        </p:txBody>
      </p:sp>
      <p:pic>
        <p:nvPicPr>
          <p:cNvPr id="29697" name="Picture 1" descr="C:\Users\dell\AppData\Roaming\Tencent\Users\50238705\QQ\WinTemp\RichOle\TAKIPHSRNAYUQQT@{YIZ{I0.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57199" y="2156846"/>
            <a:ext cx="3704097" cy="3152763"/>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9898" y="2137717"/>
            <a:ext cx="4229189" cy="317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2174583" y="5710721"/>
            <a:ext cx="6580502" cy="830997"/>
          </a:xfrm>
          <a:prstGeom prst="rect">
            <a:avLst/>
          </a:prstGeom>
        </p:spPr>
        <p:txBody>
          <a:bodyPr wrap="square">
            <a:spAutoFit/>
          </a:bodyPr>
          <a:lstStyle/>
          <a:p>
            <a:r>
              <a:rPr lang="zh-CN" altLang="zh-CN" sz="2400" b="1" dirty="0">
                <a:latin typeface="黑体" panose="02010609060101010101" pitchFamily="49" charset="-122"/>
                <a:ea typeface="黑体" panose="02010609060101010101" pitchFamily="49" charset="-122"/>
              </a:rPr>
              <a:t>有毒有害实验区与学习区无明显分区，布局不合理。部分实验区有饮水机和食品。</a:t>
            </a:r>
            <a:endParaRPr lang="zh-CN" altLang="en-US" sz="2400" b="1" dirty="0">
              <a:latin typeface="黑体" panose="02010609060101010101" pitchFamily="49" charset="-122"/>
              <a:ea typeface="黑体" panose="02010609060101010101" pitchFamily="49" charset="-122"/>
            </a:endParaRPr>
          </a:p>
        </p:txBody>
      </p:sp>
      <p:sp>
        <p:nvSpPr>
          <p:cNvPr id="6" name="爆炸形 1 5"/>
          <p:cNvSpPr/>
          <p:nvPr/>
        </p:nvSpPr>
        <p:spPr>
          <a:xfrm>
            <a:off x="141514" y="5261397"/>
            <a:ext cx="1887071" cy="120087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黑体" panose="02010609060101010101" pitchFamily="49" charset="-122"/>
                <a:ea typeface="黑体" panose="02010609060101010101" pitchFamily="49" charset="-122"/>
              </a:rPr>
              <a:t>问题</a:t>
            </a:r>
            <a:endParaRPr lang="zh-CN" altLang="en-US"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9549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八、其他和化学相关问题</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TextBox 12"/>
          <p:cNvSpPr txBox="1"/>
          <p:nvPr/>
        </p:nvSpPr>
        <p:spPr>
          <a:xfrm>
            <a:off x="141514" y="1287757"/>
            <a:ext cx="823413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5.3.2 </a:t>
            </a:r>
            <a:r>
              <a:rPr lang="zh-CN" altLang="zh-CN" sz="2800" b="1" dirty="0">
                <a:solidFill>
                  <a:schemeClr val="tx1"/>
                </a:solidFill>
                <a:latin typeface="华文中宋" panose="02010600040101010101" pitchFamily="2" charset="-122"/>
                <a:ea typeface="华文中宋" panose="02010600040101010101" pitchFamily="2" charset="-122"/>
              </a:rPr>
              <a:t>危险性实验室应配备急救物品</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5" name="矩形 4"/>
          <p:cNvSpPr/>
          <p:nvPr/>
        </p:nvSpPr>
        <p:spPr>
          <a:xfrm>
            <a:off x="2028585" y="5710721"/>
            <a:ext cx="3373289" cy="830997"/>
          </a:xfrm>
          <a:prstGeom prst="rect">
            <a:avLst/>
          </a:prstGeom>
        </p:spPr>
        <p:txBody>
          <a:bodyPr wrap="square">
            <a:spAutoFit/>
          </a:bodyPr>
          <a:lstStyle/>
          <a:p>
            <a:r>
              <a:rPr lang="zh-CN" altLang="zh-CN" sz="2400" b="1" dirty="0">
                <a:latin typeface="黑体" panose="02010609060101010101" pitchFamily="49" charset="-122"/>
                <a:ea typeface="黑体" panose="02010609060101010101" pitchFamily="49" charset="-122"/>
              </a:rPr>
              <a:t>实验室内</a:t>
            </a:r>
            <a:r>
              <a:rPr lang="zh-CN" altLang="en-US" sz="2400" b="1" dirty="0">
                <a:latin typeface="黑体" panose="02010609060101010101" pitchFamily="49" charset="-122"/>
                <a:ea typeface="黑体" panose="02010609060101010101" pitchFamily="49" charset="-122"/>
              </a:rPr>
              <a:t>未</a:t>
            </a:r>
            <a:r>
              <a:rPr lang="zh-CN" altLang="zh-CN" sz="2400" b="1" dirty="0">
                <a:latin typeface="黑体" panose="02010609060101010101" pitchFamily="49" charset="-122"/>
                <a:ea typeface="黑体" panose="02010609060101010101" pitchFamily="49" charset="-122"/>
              </a:rPr>
              <a:t>配备急救药箱</a:t>
            </a:r>
            <a:r>
              <a:rPr lang="zh-CN" altLang="en-US" sz="2400" b="1" dirty="0">
                <a:latin typeface="黑体" panose="02010609060101010101" pitchFamily="49" charset="-122"/>
                <a:ea typeface="黑体" panose="02010609060101010101" pitchFamily="49" charset="-122"/>
              </a:rPr>
              <a:t>或</a:t>
            </a:r>
            <a:r>
              <a:rPr lang="zh-CN" altLang="zh-CN" sz="2400" b="1" dirty="0">
                <a:latin typeface="黑体" panose="02010609060101010101" pitchFamily="49" charset="-122"/>
                <a:ea typeface="黑体" panose="02010609060101010101" pitchFamily="49" charset="-122"/>
              </a:rPr>
              <a:t>配备应急药品</a:t>
            </a:r>
            <a:r>
              <a:rPr lang="zh-CN" altLang="en-US" sz="2400" b="1" dirty="0">
                <a:latin typeface="黑体" panose="02010609060101010101" pitchFamily="49" charset="-122"/>
                <a:ea typeface="黑体" panose="02010609060101010101" pitchFamily="49" charset="-122"/>
              </a:rPr>
              <a:t>不全</a:t>
            </a:r>
            <a:r>
              <a:rPr lang="zh-CN" altLang="zh-CN" sz="2400" b="1" dirty="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p:txBody>
      </p:sp>
      <p:sp>
        <p:nvSpPr>
          <p:cNvPr id="6" name="爆炸形 1 5"/>
          <p:cNvSpPr/>
          <p:nvPr/>
        </p:nvSpPr>
        <p:spPr>
          <a:xfrm>
            <a:off x="141514" y="5261397"/>
            <a:ext cx="1887071" cy="120087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黑体" panose="02010609060101010101" pitchFamily="49" charset="-122"/>
                <a:ea typeface="黑体" panose="02010609060101010101" pitchFamily="49" charset="-122"/>
              </a:rPr>
              <a:t>问题</a:t>
            </a:r>
            <a:endParaRPr lang="zh-CN" altLang="en-US" sz="2800" b="1" dirty="0">
              <a:solidFill>
                <a:srgbClr val="FF0000"/>
              </a:solidFill>
              <a:latin typeface="黑体" panose="02010609060101010101" pitchFamily="49" charset="-122"/>
              <a:ea typeface="黑体" panose="02010609060101010101" pitchFamily="49" charset="-122"/>
            </a:endParaRPr>
          </a:p>
        </p:txBody>
      </p:sp>
      <p:pic>
        <p:nvPicPr>
          <p:cNvPr id="3174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04801" y="2070023"/>
            <a:ext cx="4713514" cy="310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descr="C:\Users\dell\AppData\Roaming\Tencent\Users\50238705\QQ\WinTemp\RichOle\4INDUD(S6CGIAR59WIB1V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380" y="1940858"/>
            <a:ext cx="3347585" cy="4521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9549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八、其他和化学相关问题</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TextBox 12"/>
          <p:cNvSpPr txBox="1"/>
          <p:nvPr/>
        </p:nvSpPr>
        <p:spPr>
          <a:xfrm>
            <a:off x="141514" y="1287757"/>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6.2.1</a:t>
            </a:r>
            <a:r>
              <a:rPr lang="zh-CN" altLang="zh-CN" sz="2800" b="1" dirty="0">
                <a:solidFill>
                  <a:schemeClr val="tx1"/>
                </a:solidFill>
                <a:latin typeface="华文中宋" panose="02010600040101010101" pitchFamily="2" charset="-122"/>
                <a:ea typeface="华文中宋" panose="02010600040101010101" pitchFamily="2" charset="-122"/>
              </a:rPr>
              <a:t>存在可能受到化学和生物伤害的实验区域，需配置应急喷淋和洗眼装置</a:t>
            </a:r>
            <a:endParaRPr lang="zh-CN" altLang="en-US" sz="2800" b="1" dirty="0">
              <a:solidFill>
                <a:schemeClr val="tx1"/>
              </a:solidFill>
              <a:latin typeface="华文中宋" panose="02010600040101010101" pitchFamily="2" charset="-122"/>
              <a:ea typeface="华文中宋" panose="02010600040101010101" pitchFamily="2" charset="-122"/>
            </a:endParaRPr>
          </a:p>
        </p:txBody>
      </p:sp>
      <p:pic>
        <p:nvPicPr>
          <p:cNvPr id="27650" name="Picture 2" descr="G:\实验室安全培训\沈阳化工大学现场照片\沈阳化工大学现场照片\IMG_20190416_135651_HDR.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09600" y="2536614"/>
            <a:ext cx="2275229" cy="2811474"/>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G:\实验室安全培训\沈阳化工大学现场照片\沈阳化工大学现场照片\IMG_20190416_1357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739" y="2536613"/>
            <a:ext cx="2707865" cy="2811475"/>
          </a:xfrm>
          <a:prstGeom prst="rect">
            <a:avLst/>
          </a:prstGeom>
          <a:noFill/>
          <a:extLst>
            <a:ext uri="{909E8E84-426E-40DD-AFC4-6F175D3DCCD1}">
              <a14:hiddenFill xmlns:a14="http://schemas.microsoft.com/office/drawing/2010/main">
                <a:solidFill>
                  <a:srgbClr val="FFFFFF"/>
                </a:solidFill>
              </a14:hiddenFill>
            </a:ext>
          </a:extLst>
        </p:spPr>
      </p:pic>
      <p:pic>
        <p:nvPicPr>
          <p:cNvPr id="27653" name="Picture 5" descr="C:\Users\dell\AppData\Roaming\Tencent\Users\50238705\QQ\WinTemp\RichOle\BWRW9@AU@C(02EHC]Y)LZ[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4391" y="2536749"/>
            <a:ext cx="2451258" cy="2811339"/>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2174583" y="5888785"/>
            <a:ext cx="6580502" cy="461665"/>
          </a:xfrm>
          <a:prstGeom prst="rect">
            <a:avLst/>
          </a:prstGeom>
        </p:spPr>
        <p:txBody>
          <a:bodyPr wrap="square">
            <a:spAutoFit/>
          </a:bodyPr>
          <a:lstStyle/>
          <a:p>
            <a:r>
              <a:rPr lang="zh-CN" altLang="en-US" sz="2400" b="1" dirty="0">
                <a:latin typeface="黑体" panose="02010609060101010101" pitchFamily="49" charset="-122"/>
                <a:ea typeface="黑体" panose="02010609060101010101" pitchFamily="49" charset="-122"/>
              </a:rPr>
              <a:t>大部分高校没有设置！</a:t>
            </a:r>
            <a:endParaRPr lang="zh-CN" altLang="en-US" sz="2400" b="1" dirty="0">
              <a:latin typeface="黑体" panose="02010609060101010101" pitchFamily="49" charset="-122"/>
              <a:ea typeface="黑体" panose="02010609060101010101" pitchFamily="49" charset="-122"/>
            </a:endParaRPr>
          </a:p>
        </p:txBody>
      </p:sp>
      <p:sp>
        <p:nvSpPr>
          <p:cNvPr id="17" name="爆炸形 1 16"/>
          <p:cNvSpPr/>
          <p:nvPr/>
        </p:nvSpPr>
        <p:spPr>
          <a:xfrm>
            <a:off x="107895" y="5519181"/>
            <a:ext cx="1887071" cy="120087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0000"/>
                </a:solidFill>
                <a:latin typeface="黑体" panose="02010609060101010101" pitchFamily="49" charset="-122"/>
                <a:ea typeface="黑体" panose="02010609060101010101" pitchFamily="49" charset="-122"/>
              </a:rPr>
              <a:t>问题</a:t>
            </a:r>
            <a:endParaRPr lang="zh-CN" altLang="en-US"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9549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八、其他和化学相关问题</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27" name="矩形 26"/>
          <p:cNvSpPr/>
          <p:nvPr/>
        </p:nvSpPr>
        <p:spPr>
          <a:xfrm rot="16200000">
            <a:off x="5453365" y="4033470"/>
            <a:ext cx="3709391" cy="747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endParaRPr lang="zh-CN" altLang="en-US" sz="4900" kern="1200" dirty="0"/>
          </a:p>
        </p:txBody>
      </p:sp>
      <p:sp>
        <p:nvSpPr>
          <p:cNvPr id="2" name="AutoShape 3" descr="C:\Users\Administrator\AppData\Roaming\Tencent\Users\50238705\QQ\WinTemp\RichOle\4TDLP}[Z00EHQYp(D[[L9.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 name="AutoShape 4" descr="C:\Users\Administrator\AppData\Roaming\Tencent\Users\50238705\QQ\WinTemp\RichOle\4TDLP}[Z00EHQYp(D[[L9.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 name="AutoShape 5" descr="C:\Users\Administrator\AppData\Roaming\Tencent\Users\50238705\QQ\WinTemp\RichOle\4TDLP}[Z00EHQYp(D[[L9.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TextBox 12"/>
          <p:cNvSpPr txBox="1"/>
          <p:nvPr/>
        </p:nvSpPr>
        <p:spPr>
          <a:xfrm>
            <a:off x="141514" y="1287757"/>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latin typeface="华文中宋" panose="02010600040101010101" pitchFamily="2" charset="-122"/>
                <a:ea typeface="华文中宋" panose="02010600040101010101" pitchFamily="2" charset="-122"/>
              </a:rPr>
              <a:t>6.2.1</a:t>
            </a:r>
            <a:r>
              <a:rPr lang="zh-CN" altLang="zh-CN" sz="2800" b="1" dirty="0">
                <a:solidFill>
                  <a:schemeClr val="tx1"/>
                </a:solidFill>
                <a:latin typeface="华文中宋" panose="02010600040101010101" pitchFamily="2" charset="-122"/>
                <a:ea typeface="华文中宋" panose="02010600040101010101" pitchFamily="2" charset="-122"/>
              </a:rPr>
              <a:t>存在可能受到化学和生物伤害的实验区域，需配置应急喷淋和洗眼装置</a:t>
            </a:r>
            <a:endParaRPr lang="zh-CN" altLang="en-US" sz="2800" b="1" dirty="0">
              <a:solidFill>
                <a:schemeClr val="tx1"/>
              </a:solidFill>
              <a:latin typeface="华文中宋" panose="02010600040101010101" pitchFamily="2" charset="-122"/>
              <a:ea typeface="华文中宋" panose="02010600040101010101" pitchFamily="2" charset="-122"/>
            </a:endParaRPr>
          </a:p>
        </p:txBody>
      </p:sp>
      <p:sp>
        <p:nvSpPr>
          <p:cNvPr id="5" name="矩形 4"/>
          <p:cNvSpPr/>
          <p:nvPr/>
        </p:nvSpPr>
        <p:spPr>
          <a:xfrm>
            <a:off x="514830" y="2613495"/>
            <a:ext cx="6051176" cy="3234219"/>
          </a:xfrm>
          <a:prstGeom prst="rect">
            <a:avLst/>
          </a:prstGeom>
        </p:spPr>
        <p:txBody>
          <a:bodyPr wrap="square">
            <a:spAutoFit/>
          </a:bodyPr>
          <a:lstStyle/>
          <a:p>
            <a:pPr marL="342900" indent="-342900">
              <a:lnSpc>
                <a:spcPts val="3500"/>
              </a:lnSpc>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实验室需配置应急喷淋和洗眼装置，并设置显著引导标识。</a:t>
            </a:r>
            <a:endParaRPr lang="en-US" altLang="zh-CN" sz="2400" b="1" dirty="0">
              <a:latin typeface="黑体" panose="02010609060101010101" pitchFamily="49" charset="-122"/>
              <a:ea typeface="黑体" panose="02010609060101010101" pitchFamily="49" charset="-122"/>
            </a:endParaRPr>
          </a:p>
          <a:p>
            <a:pPr marL="342900" indent="-342900">
              <a:lnSpc>
                <a:spcPts val="3500"/>
              </a:lnSpc>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应急喷淋安装地点与工作区域之间畅通，距离不超过</a:t>
            </a:r>
            <a:r>
              <a:rPr lang="en-US" altLang="zh-CN" sz="2400" b="1" dirty="0">
                <a:latin typeface="黑体" panose="02010609060101010101" pitchFamily="49" charset="-122"/>
                <a:ea typeface="黑体" panose="02010609060101010101" pitchFamily="49" charset="-122"/>
              </a:rPr>
              <a:t>30</a:t>
            </a:r>
            <a:r>
              <a:rPr lang="zh-CN" altLang="zh-CN" sz="2400" b="1" dirty="0">
                <a:latin typeface="黑体" panose="02010609060101010101" pitchFamily="49" charset="-122"/>
                <a:ea typeface="黑体" panose="02010609060101010101" pitchFamily="49" charset="-122"/>
              </a:rPr>
              <a:t>米；</a:t>
            </a:r>
            <a:endParaRPr lang="en-US" altLang="zh-CN" sz="2400" b="1" dirty="0">
              <a:latin typeface="黑体" panose="02010609060101010101" pitchFamily="49" charset="-122"/>
              <a:ea typeface="黑体" panose="02010609060101010101" pitchFamily="49" charset="-122"/>
            </a:endParaRPr>
          </a:p>
          <a:p>
            <a:pPr marL="342900" indent="-342900">
              <a:lnSpc>
                <a:spcPts val="3500"/>
              </a:lnSpc>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应急喷淋安装位置合适，拉杆位置合适、方向正确。</a:t>
            </a:r>
            <a:endParaRPr lang="en-US" altLang="zh-CN" sz="2400" b="1" dirty="0">
              <a:latin typeface="黑体" panose="02010609060101010101" pitchFamily="49" charset="-122"/>
              <a:ea typeface="黑体" panose="02010609060101010101" pitchFamily="49" charset="-122"/>
            </a:endParaRPr>
          </a:p>
          <a:p>
            <a:pPr marL="342900" indent="-342900">
              <a:lnSpc>
                <a:spcPts val="3500"/>
              </a:lnSpc>
              <a:buFont typeface="Wingdings" panose="05000000000000000000" pitchFamily="2" charset="2"/>
              <a:buChar char="u"/>
            </a:pPr>
            <a:r>
              <a:rPr lang="zh-CN" altLang="zh-CN" sz="2400" b="1" dirty="0">
                <a:latin typeface="黑体" panose="02010609060101010101" pitchFamily="49" charset="-122"/>
                <a:ea typeface="黑体" panose="02010609060101010101" pitchFamily="49" charset="-122"/>
              </a:rPr>
              <a:t>定期维护应急喷淋与洗眼装置</a:t>
            </a:r>
            <a:endParaRPr lang="zh-CN" altLang="en-US" sz="2400" b="1" dirty="0">
              <a:latin typeface="黑体" panose="02010609060101010101" pitchFamily="49" charset="-122"/>
              <a:ea typeface="黑体" panose="02010609060101010101" pitchFamily="49" charset="-122"/>
            </a:endParaRPr>
          </a:p>
        </p:txBody>
      </p:sp>
      <p:pic>
        <p:nvPicPr>
          <p:cNvPr id="14" name="Picture 29" descr="u=3194418237,346370481&amp;fm=21&amp;gp=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83297" y="4141694"/>
            <a:ext cx="1781175" cy="260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一、相关的法规和标准</a:t>
            </a:r>
            <a:endParaRPr lang="zh-CN" altLang="en-US" sz="3600" b="1" dirty="0">
              <a:solidFill>
                <a:srgbClr val="002060"/>
              </a:solidFill>
              <a:latin typeface="黑体" panose="02010609060101010101" pitchFamily="49" charset="-122"/>
              <a:ea typeface="黑体" panose="02010609060101010101" pitchFamily="49" charset="-122"/>
            </a:endParaRPr>
          </a:p>
          <a:p>
            <a:pPr eaLnBrk="1" hangingPunct="1">
              <a:spcBef>
                <a:spcPct val="50000"/>
              </a:spcBef>
            </a:pP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3" name="矩形 2"/>
          <p:cNvSpPr/>
          <p:nvPr/>
        </p:nvSpPr>
        <p:spPr>
          <a:xfrm>
            <a:off x="141514" y="1315135"/>
            <a:ext cx="8519886" cy="5262979"/>
          </a:xfrm>
          <a:prstGeom prst="rect">
            <a:avLst/>
          </a:prstGeom>
        </p:spPr>
        <p:txBody>
          <a:bodyPr wrap="square">
            <a:spAutoFit/>
          </a:bodyPr>
          <a:lstStyle/>
          <a:p>
            <a:r>
              <a:rPr lang="zh-CN" altLang="en-US"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5</a:t>
            </a:r>
            <a:r>
              <a:rPr lang="zh-CN" altLang="en-US" sz="2400" b="1" dirty="0">
                <a:solidFill>
                  <a:srgbClr val="00B050"/>
                </a:solidFill>
                <a:latin typeface="华文中宋" panose="02010600040101010101" pitchFamily="2" charset="-122"/>
                <a:ea typeface="华文中宋" panose="02010600040101010101" pitchFamily="2" charset="-122"/>
              </a:rPr>
              <a:t>） </a:t>
            </a:r>
            <a:r>
              <a:rPr lang="zh-CN" altLang="zh-CN" sz="2400" b="1" dirty="0">
                <a:solidFill>
                  <a:srgbClr val="00B050"/>
                </a:solidFill>
                <a:latin typeface="华文中宋" panose="02010600040101010101" pitchFamily="2" charset="-122"/>
                <a:ea typeface="华文中宋" panose="02010600040101010101" pitchFamily="2" charset="-122"/>
              </a:rPr>
              <a:t>《易制爆危险化学品名录（</a:t>
            </a:r>
            <a:r>
              <a:rPr lang="en-US" altLang="zh-CN" sz="2400" b="1" dirty="0">
                <a:solidFill>
                  <a:srgbClr val="00B050"/>
                </a:solidFill>
                <a:latin typeface="华文中宋" panose="02010600040101010101" pitchFamily="2" charset="-122"/>
                <a:ea typeface="华文中宋" panose="02010600040101010101" pitchFamily="2" charset="-122"/>
              </a:rPr>
              <a:t>2017</a:t>
            </a:r>
            <a:r>
              <a:rPr lang="zh-CN" altLang="zh-CN" sz="2400" b="1" dirty="0">
                <a:solidFill>
                  <a:srgbClr val="00B050"/>
                </a:solidFill>
                <a:latin typeface="华文中宋" panose="02010600040101010101" pitchFamily="2" charset="-122"/>
                <a:ea typeface="华文中宋" panose="02010600040101010101" pitchFamily="2" charset="-122"/>
              </a:rPr>
              <a:t>年版）》（公安部公告</a:t>
            </a:r>
            <a:r>
              <a:rPr lang="en-US" altLang="zh-CN" sz="2400" b="1" dirty="0">
                <a:solidFill>
                  <a:srgbClr val="00B050"/>
                </a:solidFill>
                <a:latin typeface="华文中宋" panose="02010600040101010101" pitchFamily="2" charset="-122"/>
                <a:ea typeface="华文中宋" panose="02010600040101010101" pitchFamily="2" charset="-122"/>
              </a:rPr>
              <a:t>2017</a:t>
            </a:r>
            <a:r>
              <a:rPr lang="zh-CN" altLang="zh-CN" sz="2400" b="1" dirty="0">
                <a:solidFill>
                  <a:srgbClr val="00B050"/>
                </a:solidFill>
                <a:latin typeface="华文中宋" panose="02010600040101010101" pitchFamily="2" charset="-122"/>
                <a:ea typeface="华文中宋" panose="02010600040101010101" pitchFamily="2" charset="-122"/>
              </a:rPr>
              <a:t>年</a:t>
            </a:r>
            <a:r>
              <a:rPr lang="en-US" altLang="zh-CN" sz="2400" b="1" dirty="0">
                <a:solidFill>
                  <a:srgbClr val="00B050"/>
                </a:solidFill>
                <a:latin typeface="华文中宋" panose="02010600040101010101" pitchFamily="2" charset="-122"/>
                <a:ea typeface="华文中宋" panose="02010600040101010101" pitchFamily="2" charset="-122"/>
              </a:rPr>
              <a:t>05</a:t>
            </a:r>
            <a:r>
              <a:rPr lang="zh-CN" altLang="zh-CN" sz="2400" b="1" dirty="0">
                <a:solidFill>
                  <a:srgbClr val="00B050"/>
                </a:solidFill>
                <a:latin typeface="华文中宋" panose="02010600040101010101" pitchFamily="2" charset="-122"/>
                <a:ea typeface="华文中宋" panose="02010600040101010101" pitchFamily="2" charset="-122"/>
              </a:rPr>
              <a:t>月</a:t>
            </a:r>
            <a:r>
              <a:rPr lang="en-US" altLang="zh-CN" sz="2400" b="1" dirty="0">
                <a:solidFill>
                  <a:srgbClr val="00B050"/>
                </a:solidFill>
                <a:latin typeface="华文中宋" panose="02010600040101010101" pitchFamily="2" charset="-122"/>
                <a:ea typeface="华文中宋" panose="02010600040101010101" pitchFamily="2" charset="-122"/>
              </a:rPr>
              <a:t>11</a:t>
            </a:r>
            <a:r>
              <a:rPr lang="zh-CN" altLang="zh-CN" sz="2400" b="1" dirty="0">
                <a:solidFill>
                  <a:srgbClr val="00B050"/>
                </a:solidFill>
                <a:latin typeface="华文中宋" panose="02010600040101010101" pitchFamily="2" charset="-122"/>
                <a:ea typeface="华文中宋" panose="02010600040101010101" pitchFamily="2" charset="-122"/>
              </a:rPr>
              <a:t>日施行</a:t>
            </a:r>
            <a:r>
              <a:rPr lang="zh-CN" altLang="en-US" sz="2400" b="1" dirty="0">
                <a:solidFill>
                  <a:srgbClr val="00B050"/>
                </a:solidFill>
                <a:latin typeface="华文中宋" panose="02010600040101010101" pitchFamily="2" charset="-122"/>
                <a:ea typeface="华文中宋" panose="02010600040101010101" pitchFamily="2" charset="-122"/>
              </a:rPr>
              <a:t>）</a:t>
            </a:r>
            <a:endParaRPr lang="en-US" altLang="zh-CN" sz="2400" b="1" dirty="0">
              <a:solidFill>
                <a:srgbClr val="00B050"/>
              </a:solidFill>
              <a:latin typeface="华文中宋" panose="02010600040101010101" pitchFamily="2" charset="-122"/>
              <a:ea typeface="华文中宋" panose="02010600040101010101" pitchFamily="2" charset="-122"/>
            </a:endParaRPr>
          </a:p>
          <a:p>
            <a:r>
              <a:rPr lang="zh-CN" altLang="en-US"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6</a:t>
            </a:r>
            <a:r>
              <a:rPr lang="zh-CN" altLang="en-US" sz="2400" b="1" dirty="0">
                <a:solidFill>
                  <a:srgbClr val="00B050"/>
                </a:solidFill>
                <a:latin typeface="华文中宋" panose="02010600040101010101" pitchFamily="2" charset="-122"/>
                <a:ea typeface="华文中宋" panose="02010600040101010101" pitchFamily="2" charset="-122"/>
              </a:rPr>
              <a:t>） </a:t>
            </a:r>
            <a:r>
              <a:rPr lang="zh-CN" altLang="zh-CN" sz="2400" b="1" dirty="0">
                <a:solidFill>
                  <a:srgbClr val="00B050"/>
                </a:solidFill>
                <a:latin typeface="华文中宋" panose="02010600040101010101" pitchFamily="2" charset="-122"/>
                <a:ea typeface="华文中宋" panose="02010600040101010101" pitchFamily="2" charset="-122"/>
              </a:rPr>
              <a:t>《危险化学品目录（</a:t>
            </a:r>
            <a:r>
              <a:rPr lang="en-US" altLang="zh-CN" sz="2400" b="1" dirty="0">
                <a:solidFill>
                  <a:srgbClr val="00B050"/>
                </a:solidFill>
                <a:latin typeface="华文中宋" panose="02010600040101010101" pitchFamily="2" charset="-122"/>
                <a:ea typeface="华文中宋" panose="02010600040101010101" pitchFamily="2" charset="-122"/>
              </a:rPr>
              <a:t>2015</a:t>
            </a:r>
            <a:r>
              <a:rPr lang="zh-CN" altLang="zh-CN" sz="2400" b="1" dirty="0">
                <a:solidFill>
                  <a:srgbClr val="00B050"/>
                </a:solidFill>
                <a:latin typeface="华文中宋" panose="02010600040101010101" pitchFamily="2" charset="-122"/>
                <a:ea typeface="华文中宋" panose="02010600040101010101" pitchFamily="2" charset="-122"/>
              </a:rPr>
              <a:t>版）》（国家安全生产监督管理总局等十部门公告</a:t>
            </a:r>
            <a:r>
              <a:rPr lang="en-US" altLang="zh-CN" sz="2400" b="1" dirty="0">
                <a:solidFill>
                  <a:srgbClr val="00B050"/>
                </a:solidFill>
                <a:latin typeface="华文中宋" panose="02010600040101010101" pitchFamily="2" charset="-122"/>
                <a:ea typeface="华文中宋" panose="02010600040101010101" pitchFamily="2" charset="-122"/>
              </a:rPr>
              <a:t>2015</a:t>
            </a:r>
            <a:r>
              <a:rPr lang="zh-CN" altLang="zh-CN" sz="2400" b="1" dirty="0">
                <a:solidFill>
                  <a:srgbClr val="00B050"/>
                </a:solidFill>
                <a:latin typeface="华文中宋" panose="02010600040101010101" pitchFamily="2" charset="-122"/>
                <a:ea typeface="华文中宋" panose="02010600040101010101" pitchFamily="2" charset="-122"/>
              </a:rPr>
              <a:t>年第</a:t>
            </a:r>
            <a:r>
              <a:rPr lang="en-US" altLang="zh-CN" sz="2400" b="1" dirty="0">
                <a:solidFill>
                  <a:srgbClr val="00B050"/>
                </a:solidFill>
                <a:latin typeface="华文中宋" panose="02010600040101010101" pitchFamily="2" charset="-122"/>
                <a:ea typeface="华文中宋" panose="02010600040101010101" pitchFamily="2" charset="-122"/>
              </a:rPr>
              <a:t>5</a:t>
            </a:r>
            <a:r>
              <a:rPr lang="zh-CN" altLang="zh-CN" sz="2400" b="1" dirty="0">
                <a:solidFill>
                  <a:srgbClr val="00B050"/>
                </a:solidFill>
                <a:latin typeface="华文中宋" panose="02010600040101010101" pitchFamily="2" charset="-122"/>
                <a:ea typeface="华文中宋" panose="02010600040101010101" pitchFamily="2" charset="-122"/>
              </a:rPr>
              <a:t>号，</a:t>
            </a:r>
            <a:r>
              <a:rPr lang="en-US" altLang="zh-CN" sz="2400" b="1" dirty="0">
                <a:solidFill>
                  <a:srgbClr val="00B050"/>
                </a:solidFill>
                <a:latin typeface="华文中宋" panose="02010600040101010101" pitchFamily="2" charset="-122"/>
                <a:ea typeface="华文中宋" panose="02010600040101010101" pitchFamily="2" charset="-122"/>
              </a:rPr>
              <a:t>2015</a:t>
            </a:r>
            <a:r>
              <a:rPr lang="zh-CN" altLang="zh-CN" sz="2400" b="1" dirty="0">
                <a:solidFill>
                  <a:srgbClr val="00B050"/>
                </a:solidFill>
                <a:latin typeface="华文中宋" panose="02010600040101010101" pitchFamily="2" charset="-122"/>
                <a:ea typeface="华文中宋" panose="02010600040101010101" pitchFamily="2" charset="-122"/>
              </a:rPr>
              <a:t>年</a:t>
            </a:r>
            <a:r>
              <a:rPr lang="en-US" altLang="zh-CN" sz="2400" b="1" dirty="0">
                <a:solidFill>
                  <a:srgbClr val="00B050"/>
                </a:solidFill>
                <a:latin typeface="华文中宋" panose="02010600040101010101" pitchFamily="2" charset="-122"/>
                <a:ea typeface="华文中宋" panose="02010600040101010101" pitchFamily="2" charset="-122"/>
              </a:rPr>
              <a:t>2</a:t>
            </a:r>
            <a:r>
              <a:rPr lang="zh-CN" altLang="zh-CN" sz="2400" b="1" dirty="0">
                <a:solidFill>
                  <a:srgbClr val="00B050"/>
                </a:solidFill>
                <a:latin typeface="华文中宋" panose="02010600040101010101" pitchFamily="2" charset="-122"/>
                <a:ea typeface="华文中宋" panose="02010600040101010101" pitchFamily="2" charset="-122"/>
              </a:rPr>
              <a:t>月</a:t>
            </a:r>
            <a:r>
              <a:rPr lang="en-US" altLang="zh-CN" sz="2400" b="1" dirty="0">
                <a:solidFill>
                  <a:srgbClr val="00B050"/>
                </a:solidFill>
                <a:latin typeface="华文中宋" panose="02010600040101010101" pitchFamily="2" charset="-122"/>
                <a:ea typeface="华文中宋" panose="02010600040101010101" pitchFamily="2" charset="-122"/>
              </a:rPr>
              <a:t>27</a:t>
            </a:r>
            <a:r>
              <a:rPr lang="zh-CN" altLang="zh-CN" sz="2400" b="1" dirty="0">
                <a:solidFill>
                  <a:srgbClr val="00B050"/>
                </a:solidFill>
                <a:latin typeface="华文中宋" panose="02010600040101010101" pitchFamily="2" charset="-122"/>
                <a:ea typeface="华文中宋" panose="02010600040101010101" pitchFamily="2" charset="-122"/>
              </a:rPr>
              <a:t>日施行）</a:t>
            </a:r>
            <a:endParaRPr lang="en-US" altLang="zh-CN" sz="2400" b="1" dirty="0">
              <a:solidFill>
                <a:srgbClr val="00B050"/>
              </a:solidFill>
              <a:latin typeface="华文中宋" panose="02010600040101010101" pitchFamily="2" charset="-122"/>
              <a:ea typeface="华文中宋" panose="02010600040101010101" pitchFamily="2" charset="-122"/>
            </a:endParaRPr>
          </a:p>
          <a:p>
            <a:r>
              <a:rPr lang="zh-CN" altLang="en-US"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7</a:t>
            </a:r>
            <a:r>
              <a:rPr lang="zh-CN" altLang="en-US"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a:t>
            </a:r>
            <a:r>
              <a:rPr lang="zh-CN" altLang="en-US" sz="2400" b="1" dirty="0">
                <a:solidFill>
                  <a:srgbClr val="00B050"/>
                </a:solidFill>
                <a:latin typeface="华文中宋" panose="02010600040101010101" pitchFamily="2" charset="-122"/>
                <a:ea typeface="华文中宋" panose="02010600040101010101" pitchFamily="2" charset="-122"/>
              </a:rPr>
              <a:t>危险化学品目录（</a:t>
            </a:r>
            <a:r>
              <a:rPr lang="en-US" altLang="zh-CN" sz="2400" b="1" dirty="0">
                <a:solidFill>
                  <a:srgbClr val="00B050"/>
                </a:solidFill>
                <a:latin typeface="华文中宋" panose="02010600040101010101" pitchFamily="2" charset="-122"/>
                <a:ea typeface="华文中宋" panose="02010600040101010101" pitchFamily="2" charset="-122"/>
              </a:rPr>
              <a:t>2015</a:t>
            </a:r>
            <a:r>
              <a:rPr lang="zh-CN" altLang="en-US" sz="2400" b="1" dirty="0">
                <a:solidFill>
                  <a:srgbClr val="00B050"/>
                </a:solidFill>
                <a:latin typeface="华文中宋" panose="02010600040101010101" pitchFamily="2" charset="-122"/>
                <a:ea typeface="华文中宋" panose="02010600040101010101" pitchFamily="2" charset="-122"/>
              </a:rPr>
              <a:t>版）实施指南（试行）</a:t>
            </a:r>
            <a:r>
              <a:rPr lang="en-US" altLang="zh-CN" sz="2400" b="1" dirty="0">
                <a:solidFill>
                  <a:srgbClr val="00B050"/>
                </a:solidFill>
                <a:latin typeface="华文中宋" panose="02010600040101010101" pitchFamily="2" charset="-122"/>
                <a:ea typeface="华文中宋" panose="02010600040101010101" pitchFamily="2" charset="-122"/>
              </a:rPr>
              <a:t>》</a:t>
            </a:r>
            <a:r>
              <a:rPr lang="zh-CN" altLang="en-US" sz="2400" b="1" dirty="0">
                <a:solidFill>
                  <a:srgbClr val="00B050"/>
                </a:solidFill>
                <a:latin typeface="华文中宋" panose="02010600040101010101" pitchFamily="2" charset="-122"/>
                <a:ea typeface="华文中宋" panose="02010600040101010101" pitchFamily="2" charset="-122"/>
              </a:rPr>
              <a:t>（安监总厅管三</a:t>
            </a:r>
            <a:r>
              <a:rPr lang="en-US" altLang="zh-CN" sz="2400" b="1" dirty="0">
                <a:solidFill>
                  <a:srgbClr val="00B050"/>
                </a:solidFill>
                <a:latin typeface="华文中宋" panose="02010600040101010101" pitchFamily="2" charset="-122"/>
                <a:ea typeface="华文中宋" panose="02010600040101010101" pitchFamily="2" charset="-122"/>
              </a:rPr>
              <a:t>〔2015〕80</a:t>
            </a:r>
            <a:r>
              <a:rPr lang="zh-CN" altLang="en-US" sz="2400" b="1" dirty="0">
                <a:solidFill>
                  <a:srgbClr val="00B050"/>
                </a:solidFill>
                <a:latin typeface="华文中宋" panose="02010600040101010101" pitchFamily="2" charset="-122"/>
                <a:ea typeface="华文中宋" panose="02010600040101010101" pitchFamily="2" charset="-122"/>
              </a:rPr>
              <a:t>号）</a:t>
            </a:r>
            <a:endParaRPr lang="en-US" altLang="zh-CN" sz="2400" b="1" dirty="0">
              <a:solidFill>
                <a:srgbClr val="00B050"/>
              </a:solidFill>
              <a:latin typeface="华文中宋" panose="02010600040101010101" pitchFamily="2" charset="-122"/>
              <a:ea typeface="华文中宋" panose="02010600040101010101" pitchFamily="2" charset="-122"/>
            </a:endParaRPr>
          </a:p>
          <a:p>
            <a:r>
              <a:rPr lang="zh-CN" altLang="en-US"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8</a:t>
            </a:r>
            <a:r>
              <a:rPr lang="zh-CN" altLang="en-US" sz="2400" b="1" dirty="0">
                <a:solidFill>
                  <a:srgbClr val="00B050"/>
                </a:solidFill>
                <a:latin typeface="华文中宋" panose="02010600040101010101" pitchFamily="2" charset="-122"/>
                <a:ea typeface="华文中宋" panose="02010600040101010101" pitchFamily="2" charset="-122"/>
              </a:rPr>
              <a:t>） </a:t>
            </a:r>
            <a:r>
              <a:rPr lang="zh-CN" altLang="zh-CN" sz="2400" b="1" dirty="0">
                <a:solidFill>
                  <a:srgbClr val="00B050"/>
                </a:solidFill>
                <a:latin typeface="华文中宋" panose="02010600040101010101" pitchFamily="2" charset="-122"/>
                <a:ea typeface="华文中宋" panose="02010600040101010101" pitchFamily="2" charset="-122"/>
              </a:rPr>
              <a:t>《职业病危害因素分类目录》（国卫疾控发〔</a:t>
            </a:r>
            <a:r>
              <a:rPr lang="en-US" altLang="zh-CN" sz="2400" b="1" dirty="0">
                <a:solidFill>
                  <a:srgbClr val="00B050"/>
                </a:solidFill>
                <a:latin typeface="华文中宋" panose="02010600040101010101" pitchFamily="2" charset="-122"/>
                <a:ea typeface="华文中宋" panose="02010600040101010101" pitchFamily="2" charset="-122"/>
              </a:rPr>
              <a:t>2015</a:t>
            </a:r>
            <a:r>
              <a:rPr lang="zh-CN" altLang="zh-CN"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92</a:t>
            </a:r>
            <a:r>
              <a:rPr lang="zh-CN" altLang="zh-CN" sz="2400" b="1" dirty="0">
                <a:solidFill>
                  <a:srgbClr val="00B050"/>
                </a:solidFill>
                <a:latin typeface="华文中宋" panose="02010600040101010101" pitchFamily="2" charset="-122"/>
                <a:ea typeface="华文中宋" panose="02010600040101010101" pitchFamily="2" charset="-122"/>
              </a:rPr>
              <a:t>号）</a:t>
            </a:r>
            <a:endParaRPr lang="en-US" altLang="zh-CN" sz="2400" b="1" dirty="0">
              <a:solidFill>
                <a:srgbClr val="00B050"/>
              </a:solidFill>
              <a:latin typeface="华文中宋" panose="02010600040101010101" pitchFamily="2" charset="-122"/>
              <a:ea typeface="华文中宋" panose="02010600040101010101" pitchFamily="2" charset="-122"/>
            </a:endParaRPr>
          </a:p>
          <a:p>
            <a:pPr lvl="0"/>
            <a:r>
              <a:rPr lang="zh-CN" altLang="en-US"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9</a:t>
            </a:r>
            <a:r>
              <a:rPr lang="zh-CN" altLang="en-US" sz="2400" b="1" dirty="0">
                <a:solidFill>
                  <a:srgbClr val="00B050"/>
                </a:solidFill>
                <a:latin typeface="华文中宋" panose="02010600040101010101" pitchFamily="2" charset="-122"/>
                <a:ea typeface="华文中宋" panose="02010600040101010101" pitchFamily="2" charset="-122"/>
              </a:rPr>
              <a:t>） </a:t>
            </a:r>
            <a:r>
              <a:rPr lang="zh-CN" altLang="zh-CN" sz="2400" b="1" dirty="0">
                <a:solidFill>
                  <a:srgbClr val="00B050"/>
                </a:solidFill>
                <a:latin typeface="华文中宋" panose="02010600040101010101" pitchFamily="2" charset="-122"/>
                <a:ea typeface="华文中宋" panose="02010600040101010101" pitchFamily="2" charset="-122"/>
              </a:rPr>
              <a:t>《国家安全监管总局关于公布首批重点监管的危险化学品目录的通知》（安监总管三〔</a:t>
            </a:r>
            <a:r>
              <a:rPr lang="en-US" altLang="zh-CN" sz="2400" b="1" dirty="0">
                <a:solidFill>
                  <a:srgbClr val="00B050"/>
                </a:solidFill>
                <a:latin typeface="华文中宋" panose="02010600040101010101" pitchFamily="2" charset="-122"/>
                <a:ea typeface="华文中宋" panose="02010600040101010101" pitchFamily="2" charset="-122"/>
              </a:rPr>
              <a:t>2011</a:t>
            </a:r>
            <a:r>
              <a:rPr lang="zh-CN" altLang="zh-CN"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95</a:t>
            </a:r>
            <a:r>
              <a:rPr lang="zh-CN" altLang="zh-CN" sz="2400" b="1" dirty="0">
                <a:solidFill>
                  <a:srgbClr val="00B050"/>
                </a:solidFill>
                <a:latin typeface="华文中宋" panose="02010600040101010101" pitchFamily="2" charset="-122"/>
                <a:ea typeface="华文中宋" panose="02010600040101010101" pitchFamily="2" charset="-122"/>
              </a:rPr>
              <a:t>号，</a:t>
            </a:r>
            <a:r>
              <a:rPr lang="en-US" altLang="zh-CN" sz="2400" b="1" dirty="0">
                <a:solidFill>
                  <a:srgbClr val="00B050"/>
                </a:solidFill>
                <a:latin typeface="华文中宋" panose="02010600040101010101" pitchFamily="2" charset="-122"/>
                <a:ea typeface="华文中宋" panose="02010600040101010101" pitchFamily="2" charset="-122"/>
              </a:rPr>
              <a:t>2011</a:t>
            </a:r>
            <a:r>
              <a:rPr lang="zh-CN" altLang="zh-CN" sz="2400" b="1" dirty="0">
                <a:solidFill>
                  <a:srgbClr val="00B050"/>
                </a:solidFill>
                <a:latin typeface="华文中宋" panose="02010600040101010101" pitchFamily="2" charset="-122"/>
                <a:ea typeface="华文中宋" panose="02010600040101010101" pitchFamily="2" charset="-122"/>
              </a:rPr>
              <a:t>年</a:t>
            </a:r>
            <a:r>
              <a:rPr lang="en-US" altLang="zh-CN" sz="2400" b="1" dirty="0">
                <a:solidFill>
                  <a:srgbClr val="00B050"/>
                </a:solidFill>
                <a:latin typeface="华文中宋" panose="02010600040101010101" pitchFamily="2" charset="-122"/>
                <a:ea typeface="华文中宋" panose="02010600040101010101" pitchFamily="2" charset="-122"/>
              </a:rPr>
              <a:t>06</a:t>
            </a:r>
            <a:r>
              <a:rPr lang="zh-CN" altLang="zh-CN" sz="2400" b="1" dirty="0">
                <a:solidFill>
                  <a:srgbClr val="00B050"/>
                </a:solidFill>
                <a:latin typeface="华文中宋" panose="02010600040101010101" pitchFamily="2" charset="-122"/>
                <a:ea typeface="华文中宋" panose="02010600040101010101" pitchFamily="2" charset="-122"/>
              </a:rPr>
              <a:t>月</a:t>
            </a:r>
            <a:r>
              <a:rPr lang="en-US" altLang="zh-CN" sz="2400" b="1" dirty="0">
                <a:solidFill>
                  <a:srgbClr val="00B050"/>
                </a:solidFill>
                <a:latin typeface="华文中宋" panose="02010600040101010101" pitchFamily="2" charset="-122"/>
                <a:ea typeface="华文中宋" panose="02010600040101010101" pitchFamily="2" charset="-122"/>
              </a:rPr>
              <a:t>21</a:t>
            </a:r>
            <a:r>
              <a:rPr lang="zh-CN" altLang="zh-CN" sz="2400" b="1" dirty="0">
                <a:solidFill>
                  <a:srgbClr val="00B050"/>
                </a:solidFill>
                <a:latin typeface="华文中宋" panose="02010600040101010101" pitchFamily="2" charset="-122"/>
                <a:ea typeface="华文中宋" panose="02010600040101010101" pitchFamily="2" charset="-122"/>
              </a:rPr>
              <a:t>日施行）。</a:t>
            </a:r>
            <a:endParaRPr lang="zh-CN" altLang="zh-CN" sz="2400" b="1" dirty="0">
              <a:solidFill>
                <a:srgbClr val="00B050"/>
              </a:solidFill>
              <a:latin typeface="华文中宋" panose="02010600040101010101" pitchFamily="2" charset="-122"/>
              <a:ea typeface="华文中宋" panose="02010600040101010101" pitchFamily="2" charset="-122"/>
            </a:endParaRPr>
          </a:p>
          <a:p>
            <a:pPr lvl="0"/>
            <a:r>
              <a:rPr lang="zh-CN" altLang="en-US"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10</a:t>
            </a:r>
            <a:r>
              <a:rPr lang="zh-CN" altLang="en-US" sz="2400" b="1" dirty="0">
                <a:solidFill>
                  <a:srgbClr val="00B050"/>
                </a:solidFill>
                <a:latin typeface="华文中宋" panose="02010600040101010101" pitchFamily="2" charset="-122"/>
                <a:ea typeface="华文中宋" panose="02010600040101010101" pitchFamily="2" charset="-122"/>
              </a:rPr>
              <a:t>） </a:t>
            </a:r>
            <a:r>
              <a:rPr lang="zh-CN" altLang="zh-CN" sz="2400" b="1" dirty="0">
                <a:solidFill>
                  <a:srgbClr val="00B050"/>
                </a:solidFill>
                <a:latin typeface="华文中宋" panose="02010600040101010101" pitchFamily="2" charset="-122"/>
                <a:ea typeface="华文中宋" panose="02010600040101010101" pitchFamily="2" charset="-122"/>
              </a:rPr>
              <a:t>《国家安全监管总局办公厅关于印发首批重点监管的危险化学品安全措施和应急处置原则的通知》（安监总管三〔</a:t>
            </a:r>
            <a:r>
              <a:rPr lang="en-US" altLang="zh-CN" sz="2400" b="1" dirty="0">
                <a:solidFill>
                  <a:srgbClr val="00B050"/>
                </a:solidFill>
                <a:latin typeface="华文中宋" panose="02010600040101010101" pitchFamily="2" charset="-122"/>
                <a:ea typeface="华文中宋" panose="02010600040101010101" pitchFamily="2" charset="-122"/>
              </a:rPr>
              <a:t>2011</a:t>
            </a:r>
            <a:r>
              <a:rPr lang="zh-CN" altLang="zh-CN"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142</a:t>
            </a:r>
            <a:r>
              <a:rPr lang="zh-CN" altLang="zh-CN" sz="2400" b="1" dirty="0">
                <a:solidFill>
                  <a:srgbClr val="00B050"/>
                </a:solidFill>
                <a:latin typeface="华文中宋" panose="02010600040101010101" pitchFamily="2" charset="-122"/>
                <a:ea typeface="华文中宋" panose="02010600040101010101" pitchFamily="2" charset="-122"/>
              </a:rPr>
              <a:t>号，</a:t>
            </a:r>
            <a:r>
              <a:rPr lang="en-US" altLang="zh-CN" sz="2400" b="1" dirty="0">
                <a:solidFill>
                  <a:srgbClr val="00B050"/>
                </a:solidFill>
                <a:latin typeface="华文中宋" panose="02010600040101010101" pitchFamily="2" charset="-122"/>
                <a:ea typeface="华文中宋" panose="02010600040101010101" pitchFamily="2" charset="-122"/>
              </a:rPr>
              <a:t>2011</a:t>
            </a:r>
            <a:r>
              <a:rPr lang="zh-CN" altLang="zh-CN" sz="2400" b="1" dirty="0">
                <a:solidFill>
                  <a:srgbClr val="00B050"/>
                </a:solidFill>
                <a:latin typeface="华文中宋" panose="02010600040101010101" pitchFamily="2" charset="-122"/>
                <a:ea typeface="华文中宋" panose="02010600040101010101" pitchFamily="2" charset="-122"/>
              </a:rPr>
              <a:t>年</a:t>
            </a:r>
            <a:r>
              <a:rPr lang="en-US" altLang="zh-CN" sz="2400" b="1" dirty="0">
                <a:solidFill>
                  <a:srgbClr val="00B050"/>
                </a:solidFill>
                <a:latin typeface="华文中宋" panose="02010600040101010101" pitchFamily="2" charset="-122"/>
                <a:ea typeface="华文中宋" panose="02010600040101010101" pitchFamily="2" charset="-122"/>
              </a:rPr>
              <a:t>07</a:t>
            </a:r>
            <a:r>
              <a:rPr lang="zh-CN" altLang="zh-CN" sz="2400" b="1" dirty="0">
                <a:solidFill>
                  <a:srgbClr val="00B050"/>
                </a:solidFill>
                <a:latin typeface="华文中宋" panose="02010600040101010101" pitchFamily="2" charset="-122"/>
                <a:ea typeface="华文中宋" panose="02010600040101010101" pitchFamily="2" charset="-122"/>
              </a:rPr>
              <a:t>月</a:t>
            </a:r>
            <a:r>
              <a:rPr lang="en-US" altLang="zh-CN" sz="2400" b="1" dirty="0">
                <a:solidFill>
                  <a:srgbClr val="00B050"/>
                </a:solidFill>
                <a:latin typeface="华文中宋" panose="02010600040101010101" pitchFamily="2" charset="-122"/>
                <a:ea typeface="华文中宋" panose="02010600040101010101" pitchFamily="2" charset="-122"/>
              </a:rPr>
              <a:t>01</a:t>
            </a:r>
            <a:r>
              <a:rPr lang="zh-CN" altLang="zh-CN" sz="2400" b="1" dirty="0">
                <a:solidFill>
                  <a:srgbClr val="00B050"/>
                </a:solidFill>
                <a:latin typeface="华文中宋" panose="02010600040101010101" pitchFamily="2" charset="-122"/>
                <a:ea typeface="华文中宋" panose="02010600040101010101" pitchFamily="2" charset="-122"/>
              </a:rPr>
              <a:t>日施行）</a:t>
            </a:r>
            <a:endParaRPr lang="zh-CN" altLang="en-US" sz="2400" b="1" dirty="0">
              <a:solidFill>
                <a:srgbClr val="00B050"/>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一、相关的法规和标准</a:t>
            </a:r>
            <a:endParaRPr lang="zh-CN" altLang="en-US" sz="3600" b="1" dirty="0">
              <a:solidFill>
                <a:srgbClr val="002060"/>
              </a:solidFill>
              <a:latin typeface="黑体" panose="02010609060101010101" pitchFamily="49" charset="-122"/>
              <a:ea typeface="黑体" panose="02010609060101010101" pitchFamily="49" charset="-122"/>
            </a:endParaRPr>
          </a:p>
          <a:p>
            <a:pPr eaLnBrk="1" hangingPunct="1">
              <a:spcBef>
                <a:spcPct val="50000"/>
              </a:spcBef>
            </a:pP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3" name="矩形 2"/>
          <p:cNvSpPr/>
          <p:nvPr/>
        </p:nvSpPr>
        <p:spPr>
          <a:xfrm>
            <a:off x="141514" y="1436916"/>
            <a:ext cx="8697686" cy="5262979"/>
          </a:xfrm>
          <a:prstGeom prst="rect">
            <a:avLst/>
          </a:prstGeom>
        </p:spPr>
        <p:txBody>
          <a:bodyPr wrap="square">
            <a:spAutoFit/>
          </a:bodyPr>
          <a:lstStyle/>
          <a:p>
            <a:pPr lvl="0"/>
            <a:r>
              <a:rPr lang="zh-CN" altLang="en-US"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11</a:t>
            </a:r>
            <a:r>
              <a:rPr lang="zh-CN" altLang="en-US" sz="2400" b="1" dirty="0">
                <a:solidFill>
                  <a:srgbClr val="00B050"/>
                </a:solidFill>
                <a:latin typeface="华文中宋" panose="02010600040101010101" pitchFamily="2" charset="-122"/>
                <a:ea typeface="华文中宋" panose="02010600040101010101" pitchFamily="2" charset="-122"/>
              </a:rPr>
              <a:t>） </a:t>
            </a:r>
            <a:r>
              <a:rPr lang="zh-CN" altLang="zh-CN" sz="2400" b="1" dirty="0">
                <a:solidFill>
                  <a:srgbClr val="00B050"/>
                </a:solidFill>
                <a:latin typeface="华文中宋" panose="02010600040101010101" pitchFamily="2" charset="-122"/>
                <a:ea typeface="华文中宋" panose="02010600040101010101" pitchFamily="2" charset="-122"/>
              </a:rPr>
              <a:t>《国家安全监管总局关于公布第二批重点监管危险化学品名录的通知》（安监总管三〔</a:t>
            </a:r>
            <a:r>
              <a:rPr lang="en-US" altLang="zh-CN" sz="2400" b="1" dirty="0">
                <a:solidFill>
                  <a:srgbClr val="00B050"/>
                </a:solidFill>
                <a:latin typeface="华文中宋" panose="02010600040101010101" pitchFamily="2" charset="-122"/>
                <a:ea typeface="华文中宋" panose="02010600040101010101" pitchFamily="2" charset="-122"/>
              </a:rPr>
              <a:t>2013</a:t>
            </a:r>
            <a:r>
              <a:rPr lang="zh-CN" altLang="zh-CN"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12</a:t>
            </a:r>
            <a:r>
              <a:rPr lang="zh-CN" altLang="zh-CN" sz="2400" b="1" dirty="0">
                <a:solidFill>
                  <a:srgbClr val="00B050"/>
                </a:solidFill>
                <a:latin typeface="华文中宋" panose="02010600040101010101" pitchFamily="2" charset="-122"/>
                <a:ea typeface="华文中宋" panose="02010600040101010101" pitchFamily="2" charset="-122"/>
              </a:rPr>
              <a:t>号，</a:t>
            </a:r>
            <a:r>
              <a:rPr lang="en-US" altLang="zh-CN" sz="2400" b="1" dirty="0">
                <a:solidFill>
                  <a:srgbClr val="00B050"/>
                </a:solidFill>
                <a:latin typeface="华文中宋" panose="02010600040101010101" pitchFamily="2" charset="-122"/>
                <a:ea typeface="华文中宋" panose="02010600040101010101" pitchFamily="2" charset="-122"/>
              </a:rPr>
              <a:t>2013</a:t>
            </a:r>
            <a:r>
              <a:rPr lang="zh-CN" altLang="zh-CN" sz="2400" b="1" dirty="0">
                <a:solidFill>
                  <a:srgbClr val="00B050"/>
                </a:solidFill>
                <a:latin typeface="华文中宋" panose="02010600040101010101" pitchFamily="2" charset="-122"/>
                <a:ea typeface="华文中宋" panose="02010600040101010101" pitchFamily="2" charset="-122"/>
              </a:rPr>
              <a:t>年</a:t>
            </a:r>
            <a:r>
              <a:rPr lang="en-US" altLang="zh-CN" sz="2400" b="1" dirty="0">
                <a:solidFill>
                  <a:srgbClr val="00B050"/>
                </a:solidFill>
                <a:latin typeface="华文中宋" panose="02010600040101010101" pitchFamily="2" charset="-122"/>
                <a:ea typeface="华文中宋" panose="02010600040101010101" pitchFamily="2" charset="-122"/>
              </a:rPr>
              <a:t>02</a:t>
            </a:r>
            <a:r>
              <a:rPr lang="zh-CN" altLang="zh-CN" sz="2400" b="1" dirty="0">
                <a:solidFill>
                  <a:srgbClr val="00B050"/>
                </a:solidFill>
                <a:latin typeface="华文中宋" panose="02010600040101010101" pitchFamily="2" charset="-122"/>
                <a:ea typeface="华文中宋" panose="02010600040101010101" pitchFamily="2" charset="-122"/>
              </a:rPr>
              <a:t>月</a:t>
            </a:r>
            <a:r>
              <a:rPr lang="en-US" altLang="zh-CN" sz="2400" b="1" dirty="0">
                <a:solidFill>
                  <a:srgbClr val="00B050"/>
                </a:solidFill>
                <a:latin typeface="华文中宋" panose="02010600040101010101" pitchFamily="2" charset="-122"/>
                <a:ea typeface="华文中宋" panose="02010600040101010101" pitchFamily="2" charset="-122"/>
              </a:rPr>
              <a:t>05</a:t>
            </a:r>
            <a:r>
              <a:rPr lang="zh-CN" altLang="zh-CN" sz="2400" b="1" dirty="0">
                <a:solidFill>
                  <a:srgbClr val="00B050"/>
                </a:solidFill>
                <a:latin typeface="华文中宋" panose="02010600040101010101" pitchFamily="2" charset="-122"/>
                <a:ea typeface="华文中宋" panose="02010600040101010101" pitchFamily="2" charset="-122"/>
              </a:rPr>
              <a:t>日施行）</a:t>
            </a:r>
            <a:endParaRPr lang="en-US" altLang="zh-CN" sz="2400" b="1" dirty="0">
              <a:solidFill>
                <a:srgbClr val="00B050"/>
              </a:solidFill>
              <a:latin typeface="华文中宋" panose="02010600040101010101" pitchFamily="2" charset="-122"/>
              <a:ea typeface="华文中宋" panose="02010600040101010101" pitchFamily="2" charset="-122"/>
            </a:endParaRPr>
          </a:p>
          <a:p>
            <a:r>
              <a:rPr lang="zh-CN" altLang="en-US"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12</a:t>
            </a:r>
            <a:r>
              <a:rPr lang="zh-CN" altLang="en-US" sz="2400" b="1" dirty="0">
                <a:solidFill>
                  <a:srgbClr val="00B050"/>
                </a:solidFill>
                <a:latin typeface="华文中宋" panose="02010600040101010101" pitchFamily="2" charset="-122"/>
                <a:ea typeface="华文中宋" panose="02010600040101010101" pitchFamily="2" charset="-122"/>
              </a:rPr>
              <a:t>） </a:t>
            </a:r>
            <a:r>
              <a:rPr lang="zh-CN" altLang="zh-CN" sz="2400" b="1" dirty="0">
                <a:solidFill>
                  <a:srgbClr val="00B050"/>
                </a:solidFill>
                <a:latin typeface="华文中宋" panose="02010600040101010101" pitchFamily="2" charset="-122"/>
                <a:ea typeface="华文中宋" panose="02010600040101010101" pitchFamily="2" charset="-122"/>
              </a:rPr>
              <a:t>《国家安全监管总局关于公布第二批重点监管危险化学品名录的通知》（安监总管三〔</a:t>
            </a:r>
            <a:r>
              <a:rPr lang="en-US" altLang="zh-CN" sz="2400" b="1" dirty="0">
                <a:solidFill>
                  <a:srgbClr val="00B050"/>
                </a:solidFill>
                <a:latin typeface="华文中宋" panose="02010600040101010101" pitchFamily="2" charset="-122"/>
                <a:ea typeface="华文中宋" panose="02010600040101010101" pitchFamily="2" charset="-122"/>
              </a:rPr>
              <a:t>2013</a:t>
            </a:r>
            <a:r>
              <a:rPr lang="zh-CN" altLang="zh-CN" sz="2400" b="1" dirty="0">
                <a:solidFill>
                  <a:srgbClr val="00B050"/>
                </a:solidFill>
                <a:latin typeface="华文中宋" panose="02010600040101010101" pitchFamily="2" charset="-122"/>
                <a:ea typeface="华文中宋" panose="02010600040101010101" pitchFamily="2" charset="-122"/>
              </a:rPr>
              <a:t>〕</a:t>
            </a:r>
            <a:r>
              <a:rPr lang="en-US" altLang="zh-CN" sz="2400" b="1" dirty="0">
                <a:solidFill>
                  <a:srgbClr val="00B050"/>
                </a:solidFill>
                <a:latin typeface="华文中宋" panose="02010600040101010101" pitchFamily="2" charset="-122"/>
                <a:ea typeface="华文中宋" panose="02010600040101010101" pitchFamily="2" charset="-122"/>
              </a:rPr>
              <a:t>12</a:t>
            </a:r>
            <a:r>
              <a:rPr lang="zh-CN" altLang="zh-CN" sz="2400" b="1" dirty="0">
                <a:solidFill>
                  <a:srgbClr val="00B050"/>
                </a:solidFill>
                <a:latin typeface="华文中宋" panose="02010600040101010101" pitchFamily="2" charset="-122"/>
                <a:ea typeface="华文中宋" panose="02010600040101010101" pitchFamily="2" charset="-122"/>
              </a:rPr>
              <a:t>号，</a:t>
            </a:r>
            <a:r>
              <a:rPr lang="en-US" altLang="zh-CN" sz="2400" b="1" dirty="0">
                <a:solidFill>
                  <a:srgbClr val="00B050"/>
                </a:solidFill>
                <a:latin typeface="华文中宋" panose="02010600040101010101" pitchFamily="2" charset="-122"/>
                <a:ea typeface="华文中宋" panose="02010600040101010101" pitchFamily="2" charset="-122"/>
              </a:rPr>
              <a:t>2013</a:t>
            </a:r>
            <a:r>
              <a:rPr lang="zh-CN" altLang="zh-CN" sz="2400" b="1" dirty="0">
                <a:solidFill>
                  <a:srgbClr val="00B050"/>
                </a:solidFill>
                <a:latin typeface="华文中宋" panose="02010600040101010101" pitchFamily="2" charset="-122"/>
                <a:ea typeface="华文中宋" panose="02010600040101010101" pitchFamily="2" charset="-122"/>
              </a:rPr>
              <a:t>年</a:t>
            </a:r>
            <a:r>
              <a:rPr lang="en-US" altLang="zh-CN" sz="2400" b="1" dirty="0">
                <a:solidFill>
                  <a:srgbClr val="00B050"/>
                </a:solidFill>
                <a:latin typeface="华文中宋" panose="02010600040101010101" pitchFamily="2" charset="-122"/>
                <a:ea typeface="华文中宋" panose="02010600040101010101" pitchFamily="2" charset="-122"/>
              </a:rPr>
              <a:t>02</a:t>
            </a:r>
            <a:r>
              <a:rPr lang="zh-CN" altLang="zh-CN" sz="2400" b="1" dirty="0">
                <a:solidFill>
                  <a:srgbClr val="00B050"/>
                </a:solidFill>
                <a:latin typeface="华文中宋" panose="02010600040101010101" pitchFamily="2" charset="-122"/>
                <a:ea typeface="华文中宋" panose="02010600040101010101" pitchFamily="2" charset="-122"/>
              </a:rPr>
              <a:t>月</a:t>
            </a:r>
            <a:r>
              <a:rPr lang="en-US" altLang="zh-CN" sz="2400" b="1" dirty="0">
                <a:solidFill>
                  <a:srgbClr val="00B050"/>
                </a:solidFill>
                <a:latin typeface="华文中宋" panose="02010600040101010101" pitchFamily="2" charset="-122"/>
                <a:ea typeface="华文中宋" panose="02010600040101010101" pitchFamily="2" charset="-122"/>
              </a:rPr>
              <a:t>05</a:t>
            </a:r>
            <a:r>
              <a:rPr lang="zh-CN" altLang="zh-CN" sz="2400" b="1" dirty="0">
                <a:solidFill>
                  <a:srgbClr val="00B050"/>
                </a:solidFill>
                <a:latin typeface="华文中宋" panose="02010600040101010101" pitchFamily="2" charset="-122"/>
                <a:ea typeface="华文中宋" panose="02010600040101010101" pitchFamily="2" charset="-122"/>
              </a:rPr>
              <a:t>日施行</a:t>
            </a:r>
            <a:r>
              <a:rPr lang="zh-CN" altLang="en-US" sz="2400" b="1" dirty="0">
                <a:solidFill>
                  <a:srgbClr val="00B050"/>
                </a:solidFill>
                <a:latin typeface="华文中宋" panose="02010600040101010101" pitchFamily="2" charset="-122"/>
                <a:ea typeface="华文中宋" panose="02010600040101010101" pitchFamily="2" charset="-122"/>
              </a:rPr>
              <a:t>，含</a:t>
            </a:r>
            <a:r>
              <a:rPr lang="zh-CN" altLang="en-US" sz="2400" b="1" dirty="0">
                <a:solidFill>
                  <a:srgbClr val="FF0000"/>
                </a:solidFill>
                <a:latin typeface="华文中宋" panose="02010600040101010101" pitchFamily="2" charset="-122"/>
                <a:ea typeface="华文中宋" panose="02010600040101010101" pitchFamily="2" charset="-122"/>
              </a:rPr>
              <a:t>第二批重点监管的危险化学品安全措施和应急处置原则</a:t>
            </a:r>
            <a:r>
              <a:rPr lang="zh-CN" altLang="zh-CN" sz="2400" b="1" dirty="0">
                <a:solidFill>
                  <a:srgbClr val="00B050"/>
                </a:solidFill>
                <a:latin typeface="华文中宋" panose="02010600040101010101" pitchFamily="2" charset="-122"/>
                <a:ea typeface="华文中宋" panose="02010600040101010101" pitchFamily="2" charset="-122"/>
              </a:rPr>
              <a:t>）</a:t>
            </a:r>
            <a:endParaRPr lang="en-US" altLang="zh-CN" sz="2400" b="1" dirty="0">
              <a:solidFill>
                <a:srgbClr val="00B050"/>
              </a:solidFill>
              <a:latin typeface="华文中宋" panose="02010600040101010101" pitchFamily="2" charset="-122"/>
              <a:ea typeface="华文中宋" panose="02010600040101010101" pitchFamily="2" charset="-122"/>
            </a:endParaRPr>
          </a:p>
          <a:p>
            <a:pPr lvl="0"/>
            <a:r>
              <a:rPr lang="zh-CN" altLang="en-US" sz="2400" b="1" dirty="0">
                <a:solidFill>
                  <a:srgbClr val="00B0F0"/>
                </a:solidFill>
                <a:latin typeface="华文中宋" panose="02010600040101010101" pitchFamily="2" charset="-122"/>
                <a:ea typeface="华文中宋" panose="02010600040101010101" pitchFamily="2" charset="-122"/>
              </a:rPr>
              <a:t>（</a:t>
            </a:r>
            <a:r>
              <a:rPr lang="en-US" altLang="zh-CN" sz="2400" b="1" dirty="0">
                <a:solidFill>
                  <a:srgbClr val="00B0F0"/>
                </a:solidFill>
                <a:latin typeface="华文中宋" panose="02010600040101010101" pitchFamily="2" charset="-122"/>
                <a:ea typeface="华文中宋" panose="02010600040101010101" pitchFamily="2" charset="-122"/>
              </a:rPr>
              <a:t>13</a:t>
            </a:r>
            <a:r>
              <a:rPr lang="zh-CN" altLang="en-US" sz="2400" b="1" dirty="0">
                <a:solidFill>
                  <a:srgbClr val="00B0F0"/>
                </a:solidFill>
                <a:latin typeface="华文中宋" panose="02010600040101010101" pitchFamily="2" charset="-122"/>
                <a:ea typeface="华文中宋" panose="02010600040101010101" pitchFamily="2" charset="-122"/>
              </a:rPr>
              <a:t>）</a:t>
            </a:r>
            <a:r>
              <a:rPr lang="zh-CN" altLang="zh-CN" sz="2400" b="1" dirty="0">
                <a:solidFill>
                  <a:srgbClr val="00B0F0"/>
                </a:solidFill>
                <a:latin typeface="华文中宋" panose="02010600040101010101" pitchFamily="2" charset="-122"/>
                <a:ea typeface="华文中宋" panose="02010600040101010101" pitchFamily="2" charset="-122"/>
              </a:rPr>
              <a:t>《国家安全监管总局关于公布首批重点监管的危险化工工艺目录的通知》（安监总管三〔</a:t>
            </a:r>
            <a:r>
              <a:rPr lang="en-US" altLang="zh-CN" sz="2400" b="1" dirty="0">
                <a:solidFill>
                  <a:srgbClr val="00B0F0"/>
                </a:solidFill>
                <a:latin typeface="华文中宋" panose="02010600040101010101" pitchFamily="2" charset="-122"/>
                <a:ea typeface="华文中宋" panose="02010600040101010101" pitchFamily="2" charset="-122"/>
              </a:rPr>
              <a:t>2009</a:t>
            </a:r>
            <a:r>
              <a:rPr lang="zh-CN" altLang="zh-CN" sz="2400" b="1" dirty="0">
                <a:solidFill>
                  <a:srgbClr val="00B0F0"/>
                </a:solidFill>
                <a:latin typeface="华文中宋" panose="02010600040101010101" pitchFamily="2" charset="-122"/>
                <a:ea typeface="华文中宋" panose="02010600040101010101" pitchFamily="2" charset="-122"/>
              </a:rPr>
              <a:t>〕</a:t>
            </a:r>
            <a:r>
              <a:rPr lang="en-US" altLang="zh-CN" sz="2400" b="1" dirty="0">
                <a:solidFill>
                  <a:srgbClr val="00B0F0"/>
                </a:solidFill>
                <a:latin typeface="华文中宋" panose="02010600040101010101" pitchFamily="2" charset="-122"/>
                <a:ea typeface="华文中宋" panose="02010600040101010101" pitchFamily="2" charset="-122"/>
              </a:rPr>
              <a:t>116</a:t>
            </a:r>
            <a:r>
              <a:rPr lang="zh-CN" altLang="zh-CN" sz="2400" b="1" dirty="0">
                <a:solidFill>
                  <a:srgbClr val="00B0F0"/>
                </a:solidFill>
                <a:latin typeface="华文中宋" panose="02010600040101010101" pitchFamily="2" charset="-122"/>
                <a:ea typeface="华文中宋" panose="02010600040101010101" pitchFamily="2" charset="-122"/>
              </a:rPr>
              <a:t>号，</a:t>
            </a:r>
            <a:r>
              <a:rPr lang="en-US" altLang="zh-CN" sz="2400" b="1" dirty="0">
                <a:solidFill>
                  <a:srgbClr val="00B0F0"/>
                </a:solidFill>
                <a:latin typeface="华文中宋" panose="02010600040101010101" pitchFamily="2" charset="-122"/>
                <a:ea typeface="华文中宋" panose="02010600040101010101" pitchFamily="2" charset="-122"/>
              </a:rPr>
              <a:t>2009</a:t>
            </a:r>
            <a:r>
              <a:rPr lang="zh-CN" altLang="zh-CN" sz="2400" b="1" dirty="0">
                <a:solidFill>
                  <a:srgbClr val="00B0F0"/>
                </a:solidFill>
                <a:latin typeface="华文中宋" panose="02010600040101010101" pitchFamily="2" charset="-122"/>
                <a:ea typeface="华文中宋" panose="02010600040101010101" pitchFamily="2" charset="-122"/>
              </a:rPr>
              <a:t>年</a:t>
            </a:r>
            <a:r>
              <a:rPr lang="en-US" altLang="zh-CN" sz="2400" b="1" dirty="0">
                <a:solidFill>
                  <a:srgbClr val="00B0F0"/>
                </a:solidFill>
                <a:latin typeface="华文中宋" panose="02010600040101010101" pitchFamily="2" charset="-122"/>
                <a:ea typeface="华文中宋" panose="02010600040101010101" pitchFamily="2" charset="-122"/>
              </a:rPr>
              <a:t>06</a:t>
            </a:r>
            <a:r>
              <a:rPr lang="zh-CN" altLang="zh-CN" sz="2400" b="1" dirty="0">
                <a:solidFill>
                  <a:srgbClr val="00B0F0"/>
                </a:solidFill>
                <a:latin typeface="华文中宋" panose="02010600040101010101" pitchFamily="2" charset="-122"/>
                <a:ea typeface="华文中宋" panose="02010600040101010101" pitchFamily="2" charset="-122"/>
              </a:rPr>
              <a:t>月</a:t>
            </a:r>
            <a:r>
              <a:rPr lang="en-US" altLang="zh-CN" sz="2400" b="1" dirty="0">
                <a:solidFill>
                  <a:srgbClr val="00B0F0"/>
                </a:solidFill>
                <a:latin typeface="华文中宋" panose="02010600040101010101" pitchFamily="2" charset="-122"/>
                <a:ea typeface="华文中宋" panose="02010600040101010101" pitchFamily="2" charset="-122"/>
              </a:rPr>
              <a:t>12</a:t>
            </a:r>
            <a:r>
              <a:rPr lang="zh-CN" altLang="zh-CN" sz="2400" b="1" dirty="0">
                <a:solidFill>
                  <a:srgbClr val="00B0F0"/>
                </a:solidFill>
                <a:latin typeface="华文中宋" panose="02010600040101010101" pitchFamily="2" charset="-122"/>
                <a:ea typeface="华文中宋" panose="02010600040101010101" pitchFamily="2" charset="-122"/>
              </a:rPr>
              <a:t>日施行）</a:t>
            </a:r>
            <a:endParaRPr lang="zh-CN" altLang="zh-CN" sz="2400" b="1" dirty="0">
              <a:solidFill>
                <a:srgbClr val="00B0F0"/>
              </a:solidFill>
              <a:latin typeface="华文中宋" panose="02010600040101010101" pitchFamily="2" charset="-122"/>
              <a:ea typeface="华文中宋" panose="02010600040101010101" pitchFamily="2" charset="-122"/>
            </a:endParaRPr>
          </a:p>
          <a:p>
            <a:pPr lvl="0"/>
            <a:r>
              <a:rPr lang="zh-CN" altLang="en-US" sz="2400" b="1" dirty="0">
                <a:solidFill>
                  <a:srgbClr val="00B0F0"/>
                </a:solidFill>
                <a:latin typeface="华文中宋" panose="02010600040101010101" pitchFamily="2" charset="-122"/>
                <a:ea typeface="华文中宋" panose="02010600040101010101" pitchFamily="2" charset="-122"/>
              </a:rPr>
              <a:t>（</a:t>
            </a:r>
            <a:r>
              <a:rPr lang="en-US" altLang="zh-CN" sz="2400" b="1" dirty="0">
                <a:solidFill>
                  <a:srgbClr val="00B0F0"/>
                </a:solidFill>
                <a:latin typeface="华文中宋" panose="02010600040101010101" pitchFamily="2" charset="-122"/>
                <a:ea typeface="华文中宋" panose="02010600040101010101" pitchFamily="2" charset="-122"/>
              </a:rPr>
              <a:t>14</a:t>
            </a:r>
            <a:r>
              <a:rPr lang="zh-CN" altLang="en-US" sz="2400" b="1" dirty="0">
                <a:solidFill>
                  <a:srgbClr val="00B0F0"/>
                </a:solidFill>
                <a:latin typeface="华文中宋" panose="02010600040101010101" pitchFamily="2" charset="-122"/>
                <a:ea typeface="华文中宋" panose="02010600040101010101" pitchFamily="2" charset="-122"/>
              </a:rPr>
              <a:t>） </a:t>
            </a:r>
            <a:r>
              <a:rPr lang="zh-CN" altLang="zh-CN" sz="2400" b="1" dirty="0">
                <a:solidFill>
                  <a:srgbClr val="00B0F0"/>
                </a:solidFill>
                <a:latin typeface="华文中宋" panose="02010600040101010101" pitchFamily="2" charset="-122"/>
                <a:ea typeface="华文中宋" panose="02010600040101010101" pitchFamily="2" charset="-122"/>
              </a:rPr>
              <a:t>《国家安全监管总局关于公布第二批重点监管危险化工工艺目录和调整首批重点监管危险化工工艺中部分典型工艺的通知》（安监总管三〔</a:t>
            </a:r>
            <a:r>
              <a:rPr lang="en-US" altLang="zh-CN" sz="2400" b="1" dirty="0">
                <a:solidFill>
                  <a:srgbClr val="00B0F0"/>
                </a:solidFill>
                <a:latin typeface="华文中宋" panose="02010600040101010101" pitchFamily="2" charset="-122"/>
                <a:ea typeface="华文中宋" panose="02010600040101010101" pitchFamily="2" charset="-122"/>
              </a:rPr>
              <a:t>2013</a:t>
            </a:r>
            <a:r>
              <a:rPr lang="zh-CN" altLang="zh-CN" sz="2400" b="1" dirty="0">
                <a:solidFill>
                  <a:srgbClr val="00B0F0"/>
                </a:solidFill>
                <a:latin typeface="华文中宋" panose="02010600040101010101" pitchFamily="2" charset="-122"/>
                <a:ea typeface="华文中宋" panose="02010600040101010101" pitchFamily="2" charset="-122"/>
              </a:rPr>
              <a:t>〕</a:t>
            </a:r>
            <a:r>
              <a:rPr lang="en-US" altLang="zh-CN" sz="2400" b="1" dirty="0">
                <a:solidFill>
                  <a:srgbClr val="00B0F0"/>
                </a:solidFill>
                <a:latin typeface="华文中宋" panose="02010600040101010101" pitchFamily="2" charset="-122"/>
                <a:ea typeface="华文中宋" panose="02010600040101010101" pitchFamily="2" charset="-122"/>
              </a:rPr>
              <a:t>3</a:t>
            </a:r>
            <a:r>
              <a:rPr lang="zh-CN" altLang="zh-CN" sz="2400" b="1" dirty="0">
                <a:solidFill>
                  <a:srgbClr val="00B0F0"/>
                </a:solidFill>
                <a:latin typeface="华文中宋" panose="02010600040101010101" pitchFamily="2" charset="-122"/>
                <a:ea typeface="华文中宋" panose="02010600040101010101" pitchFamily="2" charset="-122"/>
              </a:rPr>
              <a:t>号，</a:t>
            </a:r>
            <a:r>
              <a:rPr lang="en-US" altLang="zh-CN" sz="2400" b="1" dirty="0">
                <a:solidFill>
                  <a:srgbClr val="00B0F0"/>
                </a:solidFill>
                <a:latin typeface="华文中宋" panose="02010600040101010101" pitchFamily="2" charset="-122"/>
                <a:ea typeface="华文中宋" panose="02010600040101010101" pitchFamily="2" charset="-122"/>
              </a:rPr>
              <a:t>2013</a:t>
            </a:r>
            <a:r>
              <a:rPr lang="zh-CN" altLang="zh-CN" sz="2400" b="1" dirty="0">
                <a:solidFill>
                  <a:srgbClr val="00B0F0"/>
                </a:solidFill>
                <a:latin typeface="华文中宋" panose="02010600040101010101" pitchFamily="2" charset="-122"/>
                <a:ea typeface="华文中宋" panose="02010600040101010101" pitchFamily="2" charset="-122"/>
              </a:rPr>
              <a:t>年</a:t>
            </a:r>
            <a:r>
              <a:rPr lang="en-US" altLang="zh-CN" sz="2400" b="1" dirty="0">
                <a:solidFill>
                  <a:srgbClr val="00B0F0"/>
                </a:solidFill>
                <a:latin typeface="华文中宋" panose="02010600040101010101" pitchFamily="2" charset="-122"/>
                <a:ea typeface="华文中宋" panose="02010600040101010101" pitchFamily="2" charset="-122"/>
              </a:rPr>
              <a:t>02</a:t>
            </a:r>
            <a:r>
              <a:rPr lang="zh-CN" altLang="zh-CN" sz="2400" b="1" dirty="0">
                <a:solidFill>
                  <a:srgbClr val="00B0F0"/>
                </a:solidFill>
                <a:latin typeface="华文中宋" panose="02010600040101010101" pitchFamily="2" charset="-122"/>
                <a:ea typeface="华文中宋" panose="02010600040101010101" pitchFamily="2" charset="-122"/>
              </a:rPr>
              <a:t>月</a:t>
            </a:r>
            <a:r>
              <a:rPr lang="en-US" altLang="zh-CN" sz="2400" b="1" dirty="0">
                <a:solidFill>
                  <a:srgbClr val="00B0F0"/>
                </a:solidFill>
                <a:latin typeface="华文中宋" panose="02010600040101010101" pitchFamily="2" charset="-122"/>
                <a:ea typeface="华文中宋" panose="02010600040101010101" pitchFamily="2" charset="-122"/>
              </a:rPr>
              <a:t>05</a:t>
            </a:r>
            <a:r>
              <a:rPr lang="zh-CN" altLang="zh-CN" sz="2400" b="1" dirty="0">
                <a:solidFill>
                  <a:srgbClr val="00B0F0"/>
                </a:solidFill>
                <a:latin typeface="华文中宋" panose="02010600040101010101" pitchFamily="2" charset="-122"/>
                <a:ea typeface="华文中宋" panose="02010600040101010101" pitchFamily="2" charset="-122"/>
              </a:rPr>
              <a:t>日施行）</a:t>
            </a:r>
            <a:endParaRPr lang="zh-CN" altLang="zh-CN" sz="2400" b="1" dirty="0">
              <a:solidFill>
                <a:srgbClr val="00B0F0"/>
              </a:solidFill>
              <a:latin typeface="华文中宋" panose="02010600040101010101" pitchFamily="2" charset="-122"/>
              <a:ea typeface="华文中宋" panose="02010600040101010101" pitchFamily="2" charset="-122"/>
            </a:endParaRPr>
          </a:p>
          <a:p>
            <a:endParaRPr lang="zh-CN" altLang="en-US" sz="2400" b="1" dirty="0">
              <a:solidFill>
                <a:srgbClr val="00B0F0"/>
              </a:solidFill>
              <a:latin typeface="华文中宋" panose="02010600040101010101" pitchFamily="2" charset="-122"/>
              <a:ea typeface="华文中宋" panose="0201060004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一、相关的法规和标准</a:t>
            </a:r>
            <a:endParaRPr lang="zh-CN" altLang="en-US" sz="3600" b="1" dirty="0">
              <a:solidFill>
                <a:srgbClr val="002060"/>
              </a:solidFill>
              <a:latin typeface="黑体" panose="02010609060101010101" pitchFamily="49" charset="-122"/>
              <a:ea typeface="黑体" panose="02010609060101010101" pitchFamily="49" charset="-122"/>
            </a:endParaRPr>
          </a:p>
          <a:p>
            <a:pPr eaLnBrk="1" hangingPunct="1">
              <a:spcBef>
                <a:spcPct val="50000"/>
              </a:spcBef>
            </a:pP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3" name="矩形 2"/>
          <p:cNvSpPr/>
          <p:nvPr/>
        </p:nvSpPr>
        <p:spPr>
          <a:xfrm>
            <a:off x="141514" y="1436916"/>
            <a:ext cx="8862786" cy="4501232"/>
          </a:xfrm>
          <a:prstGeom prst="rect">
            <a:avLst/>
          </a:prstGeom>
        </p:spPr>
        <p:txBody>
          <a:bodyPr wrap="square">
            <a:spAutoFit/>
          </a:bodyPr>
          <a:lstStyle/>
          <a:p>
            <a:pPr>
              <a:lnSpc>
                <a:spcPts val="3500"/>
              </a:lnSpc>
            </a:pPr>
            <a:r>
              <a:rPr lang="zh-CN" altLang="en-US" sz="2400" b="1" dirty="0">
                <a:solidFill>
                  <a:srgbClr val="990033"/>
                </a:solidFill>
                <a:latin typeface="华文中宋" panose="02010600040101010101" pitchFamily="2" charset="-122"/>
                <a:ea typeface="华文中宋" panose="02010600040101010101" pitchFamily="2" charset="-122"/>
              </a:rPr>
              <a:t>（</a:t>
            </a:r>
            <a:r>
              <a:rPr lang="en-US" altLang="zh-CN" sz="2400" b="1" dirty="0">
                <a:solidFill>
                  <a:srgbClr val="990033"/>
                </a:solidFill>
                <a:latin typeface="华文中宋" panose="02010600040101010101" pitchFamily="2" charset="-122"/>
                <a:ea typeface="华文中宋" panose="02010600040101010101" pitchFamily="2" charset="-122"/>
              </a:rPr>
              <a:t>16</a:t>
            </a:r>
            <a:r>
              <a:rPr lang="zh-CN" altLang="en-US" sz="2400" b="1" dirty="0">
                <a:solidFill>
                  <a:srgbClr val="990033"/>
                </a:solidFill>
                <a:latin typeface="华文中宋" panose="02010600040101010101" pitchFamily="2" charset="-122"/>
                <a:ea typeface="华文中宋" panose="02010600040101010101" pitchFamily="2" charset="-122"/>
              </a:rPr>
              <a:t>） </a:t>
            </a:r>
            <a:r>
              <a:rPr lang="zh-CN" altLang="zh-CN" sz="2400" b="1" dirty="0">
                <a:solidFill>
                  <a:srgbClr val="990033"/>
                </a:solidFill>
                <a:latin typeface="华文中宋" panose="02010600040101010101" pitchFamily="2" charset="-122"/>
                <a:ea typeface="华文中宋" panose="02010600040101010101" pitchFamily="2" charset="-122"/>
              </a:rPr>
              <a:t>《</a:t>
            </a:r>
            <a:r>
              <a:rPr lang="zh-CN" altLang="en-US" sz="2400" b="1" dirty="0">
                <a:solidFill>
                  <a:srgbClr val="990033"/>
                </a:solidFill>
                <a:latin typeface="华文中宋" panose="02010600040101010101" pitchFamily="2" charset="-122"/>
                <a:ea typeface="华文中宋" panose="02010600040101010101" pitchFamily="2" charset="-122"/>
              </a:rPr>
              <a:t>易制爆危险化学品储存场所治安防范要求</a:t>
            </a:r>
            <a:r>
              <a:rPr lang="zh-CN" altLang="zh-CN" sz="2400" b="1" dirty="0">
                <a:solidFill>
                  <a:srgbClr val="990033"/>
                </a:solidFill>
                <a:latin typeface="华文中宋" panose="02010600040101010101" pitchFamily="2" charset="-122"/>
                <a:ea typeface="华文中宋" panose="02010600040101010101" pitchFamily="2" charset="-122"/>
              </a:rPr>
              <a:t>》</a:t>
            </a:r>
            <a:r>
              <a:rPr lang="zh-CN" altLang="en-US" sz="2400" b="1" dirty="0">
                <a:solidFill>
                  <a:srgbClr val="990033"/>
                </a:solidFill>
                <a:latin typeface="华文中宋" panose="02010600040101010101" pitchFamily="2" charset="-122"/>
                <a:ea typeface="华文中宋" panose="02010600040101010101" pitchFamily="2" charset="-122"/>
              </a:rPr>
              <a:t>（</a:t>
            </a:r>
            <a:r>
              <a:rPr lang="en-US" altLang="zh-CN" sz="2400" b="1" dirty="0">
                <a:solidFill>
                  <a:srgbClr val="990033"/>
                </a:solidFill>
                <a:latin typeface="华文中宋" panose="02010600040101010101" pitchFamily="2" charset="-122"/>
                <a:ea typeface="华文中宋" panose="02010600040101010101" pitchFamily="2" charset="-122"/>
              </a:rPr>
              <a:t>GA 1511-2018 </a:t>
            </a:r>
            <a:r>
              <a:rPr lang="zh-CN" altLang="en-US" sz="2400" b="1" dirty="0">
                <a:solidFill>
                  <a:srgbClr val="990033"/>
                </a:solidFill>
                <a:latin typeface="华文中宋" panose="02010600040101010101" pitchFamily="2" charset="-122"/>
                <a:ea typeface="华文中宋" panose="02010600040101010101" pitchFamily="2" charset="-122"/>
              </a:rPr>
              <a:t>）</a:t>
            </a:r>
            <a:endParaRPr lang="en-US" altLang="zh-CN" sz="2400" b="1" dirty="0">
              <a:solidFill>
                <a:srgbClr val="990033"/>
              </a:solidFill>
              <a:latin typeface="华文中宋" panose="02010600040101010101" pitchFamily="2" charset="-122"/>
              <a:ea typeface="华文中宋" panose="02010600040101010101" pitchFamily="2" charset="-122"/>
            </a:endParaRPr>
          </a:p>
          <a:p>
            <a:pPr>
              <a:lnSpc>
                <a:spcPts val="3500"/>
              </a:lnSpc>
            </a:pPr>
            <a:r>
              <a:rPr lang="zh-CN" altLang="en-US" sz="2400" b="1" dirty="0">
                <a:solidFill>
                  <a:srgbClr val="990033"/>
                </a:solidFill>
                <a:latin typeface="华文中宋" panose="02010600040101010101" pitchFamily="2" charset="-122"/>
                <a:ea typeface="华文中宋" panose="02010600040101010101" pitchFamily="2" charset="-122"/>
              </a:rPr>
              <a:t>（</a:t>
            </a:r>
            <a:r>
              <a:rPr lang="en-US" altLang="zh-CN" sz="2400" b="1" dirty="0">
                <a:solidFill>
                  <a:srgbClr val="990033"/>
                </a:solidFill>
                <a:latin typeface="华文中宋" panose="02010600040101010101" pitchFamily="2" charset="-122"/>
                <a:ea typeface="华文中宋" panose="02010600040101010101" pitchFamily="2" charset="-122"/>
              </a:rPr>
              <a:t>17</a:t>
            </a:r>
            <a:r>
              <a:rPr lang="zh-CN" altLang="en-US" sz="2400" b="1" dirty="0">
                <a:solidFill>
                  <a:srgbClr val="990033"/>
                </a:solidFill>
                <a:latin typeface="华文中宋" panose="02010600040101010101" pitchFamily="2" charset="-122"/>
                <a:ea typeface="华文中宋" panose="02010600040101010101" pitchFamily="2" charset="-122"/>
              </a:rPr>
              <a:t>） </a:t>
            </a:r>
            <a:r>
              <a:rPr lang="zh-CN" altLang="zh-CN" sz="2400" b="1" dirty="0">
                <a:solidFill>
                  <a:srgbClr val="990033"/>
                </a:solidFill>
                <a:latin typeface="华文中宋" panose="02010600040101010101" pitchFamily="2" charset="-122"/>
                <a:ea typeface="华文中宋" panose="02010600040101010101" pitchFamily="2" charset="-122"/>
              </a:rPr>
              <a:t>《</a:t>
            </a:r>
            <a:r>
              <a:rPr lang="zh-CN" altLang="en-US" sz="2400" b="1" dirty="0">
                <a:solidFill>
                  <a:srgbClr val="990033"/>
                </a:solidFill>
                <a:latin typeface="华文中宋" panose="02010600040101010101" pitchFamily="2" charset="-122"/>
                <a:ea typeface="华文中宋" panose="02010600040101010101" pitchFamily="2" charset="-122"/>
              </a:rPr>
              <a:t>化学品分类和危险性公示 通则</a:t>
            </a:r>
            <a:r>
              <a:rPr lang="zh-CN" altLang="zh-CN" sz="2400" b="1" dirty="0">
                <a:solidFill>
                  <a:srgbClr val="990033"/>
                </a:solidFill>
                <a:latin typeface="华文中宋" panose="02010600040101010101" pitchFamily="2" charset="-122"/>
                <a:ea typeface="华文中宋" panose="02010600040101010101" pitchFamily="2" charset="-122"/>
              </a:rPr>
              <a:t>》（</a:t>
            </a:r>
            <a:r>
              <a:rPr lang="en-US" altLang="zh-CN" sz="2400" b="1" dirty="0">
                <a:solidFill>
                  <a:srgbClr val="990033"/>
                </a:solidFill>
                <a:latin typeface="华文中宋" panose="02010600040101010101" pitchFamily="2" charset="-122"/>
                <a:ea typeface="华文中宋" panose="02010600040101010101" pitchFamily="2" charset="-122"/>
              </a:rPr>
              <a:t> GB 13690-2009 </a:t>
            </a:r>
            <a:r>
              <a:rPr lang="zh-CN" altLang="zh-CN" sz="2400" b="1" dirty="0">
                <a:solidFill>
                  <a:srgbClr val="990033"/>
                </a:solidFill>
                <a:latin typeface="华文中宋" panose="02010600040101010101" pitchFamily="2" charset="-122"/>
                <a:ea typeface="华文中宋" panose="02010600040101010101" pitchFamily="2" charset="-122"/>
              </a:rPr>
              <a:t>）</a:t>
            </a:r>
            <a:endParaRPr lang="en-US" altLang="zh-CN" sz="2400" b="1" dirty="0">
              <a:solidFill>
                <a:srgbClr val="990033"/>
              </a:solidFill>
              <a:latin typeface="华文中宋" panose="02010600040101010101" pitchFamily="2" charset="-122"/>
              <a:ea typeface="华文中宋" panose="02010600040101010101" pitchFamily="2" charset="-122"/>
            </a:endParaRPr>
          </a:p>
          <a:p>
            <a:pPr lvl="0">
              <a:lnSpc>
                <a:spcPts val="3500"/>
              </a:lnSpc>
            </a:pPr>
            <a:r>
              <a:rPr lang="zh-CN" altLang="en-US" sz="2400" b="1" dirty="0">
                <a:solidFill>
                  <a:srgbClr val="990033"/>
                </a:solidFill>
                <a:latin typeface="华文中宋" panose="02010600040101010101" pitchFamily="2" charset="-122"/>
                <a:ea typeface="华文中宋" panose="02010600040101010101" pitchFamily="2" charset="-122"/>
              </a:rPr>
              <a:t>（</a:t>
            </a:r>
            <a:r>
              <a:rPr lang="en-US" altLang="zh-CN" sz="2400" b="1" dirty="0">
                <a:solidFill>
                  <a:srgbClr val="990033"/>
                </a:solidFill>
                <a:latin typeface="华文中宋" panose="02010600040101010101" pitchFamily="2" charset="-122"/>
                <a:ea typeface="华文中宋" panose="02010600040101010101" pitchFamily="2" charset="-122"/>
              </a:rPr>
              <a:t>18</a:t>
            </a:r>
            <a:r>
              <a:rPr lang="zh-CN" altLang="en-US" sz="2400" b="1" dirty="0">
                <a:solidFill>
                  <a:srgbClr val="990033"/>
                </a:solidFill>
                <a:latin typeface="华文中宋" panose="02010600040101010101" pitchFamily="2" charset="-122"/>
                <a:ea typeface="华文中宋" panose="02010600040101010101" pitchFamily="2" charset="-122"/>
              </a:rPr>
              <a:t>）</a:t>
            </a:r>
            <a:r>
              <a:rPr lang="zh-CN" altLang="zh-CN" sz="2400" b="1" dirty="0">
                <a:solidFill>
                  <a:srgbClr val="990033"/>
                </a:solidFill>
                <a:latin typeface="华文中宋" panose="02010600040101010101" pitchFamily="2" charset="-122"/>
                <a:ea typeface="华文中宋" panose="02010600040101010101" pitchFamily="2" charset="-122"/>
              </a:rPr>
              <a:t>《</a:t>
            </a:r>
            <a:r>
              <a:rPr lang="zh-CN" altLang="en-US" sz="2400" b="1" dirty="0">
                <a:solidFill>
                  <a:srgbClr val="990033"/>
                </a:solidFill>
                <a:latin typeface="华文中宋" panose="02010600040101010101" pitchFamily="2" charset="-122"/>
                <a:ea typeface="华文中宋" panose="02010600040101010101" pitchFamily="2" charset="-122"/>
              </a:rPr>
              <a:t> 易燃易爆性商品储存养护技术条件</a:t>
            </a:r>
            <a:r>
              <a:rPr lang="zh-CN" altLang="zh-CN" sz="2400" b="1" dirty="0">
                <a:solidFill>
                  <a:srgbClr val="990033"/>
                </a:solidFill>
                <a:latin typeface="华文中宋" panose="02010600040101010101" pitchFamily="2" charset="-122"/>
                <a:ea typeface="华文中宋" panose="02010600040101010101" pitchFamily="2" charset="-122"/>
              </a:rPr>
              <a:t>》（</a:t>
            </a:r>
            <a:r>
              <a:rPr lang="en-US" altLang="zh-CN" sz="2400" b="1" dirty="0">
                <a:solidFill>
                  <a:srgbClr val="990033"/>
                </a:solidFill>
                <a:latin typeface="华文中宋" panose="02010600040101010101" pitchFamily="2" charset="-122"/>
                <a:ea typeface="华文中宋" panose="02010600040101010101" pitchFamily="2" charset="-122"/>
              </a:rPr>
              <a:t>GB17914-2013</a:t>
            </a:r>
            <a:r>
              <a:rPr lang="zh-CN" altLang="zh-CN" sz="2400" b="1" dirty="0">
                <a:solidFill>
                  <a:srgbClr val="990033"/>
                </a:solidFill>
                <a:latin typeface="华文中宋" panose="02010600040101010101" pitchFamily="2" charset="-122"/>
                <a:ea typeface="华文中宋" panose="02010600040101010101" pitchFamily="2" charset="-122"/>
              </a:rPr>
              <a:t>）</a:t>
            </a:r>
            <a:endParaRPr lang="en-US" altLang="zh-CN" sz="2400" b="1" dirty="0">
              <a:solidFill>
                <a:srgbClr val="990033"/>
              </a:solidFill>
              <a:latin typeface="华文中宋" panose="02010600040101010101" pitchFamily="2" charset="-122"/>
              <a:ea typeface="华文中宋" panose="02010600040101010101" pitchFamily="2" charset="-122"/>
            </a:endParaRPr>
          </a:p>
          <a:p>
            <a:pPr>
              <a:lnSpc>
                <a:spcPts val="3500"/>
              </a:lnSpc>
            </a:pPr>
            <a:r>
              <a:rPr lang="zh-CN" altLang="en-US" sz="2400" b="1" dirty="0">
                <a:solidFill>
                  <a:srgbClr val="990033"/>
                </a:solidFill>
                <a:latin typeface="华文中宋" panose="02010600040101010101" pitchFamily="2" charset="-122"/>
                <a:ea typeface="华文中宋" panose="02010600040101010101" pitchFamily="2" charset="-122"/>
              </a:rPr>
              <a:t>（</a:t>
            </a:r>
            <a:r>
              <a:rPr lang="en-US" altLang="zh-CN" sz="2400" b="1" dirty="0">
                <a:solidFill>
                  <a:srgbClr val="990033"/>
                </a:solidFill>
                <a:latin typeface="华文中宋" panose="02010600040101010101" pitchFamily="2" charset="-122"/>
                <a:ea typeface="华文中宋" panose="02010600040101010101" pitchFamily="2" charset="-122"/>
              </a:rPr>
              <a:t>19</a:t>
            </a:r>
            <a:r>
              <a:rPr lang="zh-CN" altLang="en-US" sz="2400" b="1" dirty="0">
                <a:solidFill>
                  <a:srgbClr val="990033"/>
                </a:solidFill>
                <a:latin typeface="华文中宋" panose="02010600040101010101" pitchFamily="2" charset="-122"/>
                <a:ea typeface="华文中宋" panose="02010600040101010101" pitchFamily="2" charset="-122"/>
              </a:rPr>
              <a:t>） </a:t>
            </a:r>
            <a:r>
              <a:rPr lang="zh-CN" altLang="zh-CN" sz="2400" b="1" dirty="0">
                <a:solidFill>
                  <a:srgbClr val="990033"/>
                </a:solidFill>
                <a:latin typeface="华文中宋" panose="02010600040101010101" pitchFamily="2" charset="-122"/>
                <a:ea typeface="华文中宋" panose="02010600040101010101" pitchFamily="2" charset="-122"/>
              </a:rPr>
              <a:t>《化学品安全技术说明书 内容和项目顺序》（</a:t>
            </a:r>
            <a:r>
              <a:rPr lang="en-US" altLang="zh-CN" sz="2400" b="1" dirty="0">
                <a:solidFill>
                  <a:srgbClr val="990033"/>
                </a:solidFill>
                <a:latin typeface="华文中宋" panose="02010600040101010101" pitchFamily="2" charset="-122"/>
                <a:ea typeface="华文中宋" panose="02010600040101010101" pitchFamily="2" charset="-122"/>
              </a:rPr>
              <a:t>GB/T16483-2008</a:t>
            </a:r>
            <a:r>
              <a:rPr lang="zh-CN" altLang="zh-CN" sz="2400" b="1" dirty="0">
                <a:solidFill>
                  <a:srgbClr val="990033"/>
                </a:solidFill>
                <a:latin typeface="华文中宋" panose="02010600040101010101" pitchFamily="2" charset="-122"/>
                <a:ea typeface="华文中宋" panose="02010600040101010101" pitchFamily="2" charset="-122"/>
              </a:rPr>
              <a:t>）</a:t>
            </a:r>
            <a:endParaRPr lang="en-US" altLang="zh-CN" sz="2400" b="1" dirty="0">
              <a:solidFill>
                <a:srgbClr val="990033"/>
              </a:solidFill>
              <a:latin typeface="华文中宋" panose="02010600040101010101" pitchFamily="2" charset="-122"/>
              <a:ea typeface="华文中宋" panose="02010600040101010101" pitchFamily="2" charset="-122"/>
            </a:endParaRPr>
          </a:p>
          <a:p>
            <a:pPr>
              <a:lnSpc>
                <a:spcPts val="3500"/>
              </a:lnSpc>
            </a:pPr>
            <a:r>
              <a:rPr lang="zh-CN" altLang="en-US" sz="2400" b="1" dirty="0">
                <a:solidFill>
                  <a:srgbClr val="990033"/>
                </a:solidFill>
                <a:latin typeface="华文中宋" panose="02010600040101010101" pitchFamily="2" charset="-122"/>
                <a:ea typeface="华文中宋" panose="02010600040101010101" pitchFamily="2" charset="-122"/>
              </a:rPr>
              <a:t>（</a:t>
            </a:r>
            <a:r>
              <a:rPr lang="en-US" altLang="zh-CN" sz="2400" b="1" dirty="0">
                <a:solidFill>
                  <a:srgbClr val="990033"/>
                </a:solidFill>
                <a:latin typeface="华文中宋" panose="02010600040101010101" pitchFamily="2" charset="-122"/>
                <a:ea typeface="华文中宋" panose="02010600040101010101" pitchFamily="2" charset="-122"/>
              </a:rPr>
              <a:t>20</a:t>
            </a:r>
            <a:r>
              <a:rPr lang="zh-CN" altLang="en-US" sz="2400" b="1" dirty="0">
                <a:solidFill>
                  <a:srgbClr val="990033"/>
                </a:solidFill>
                <a:latin typeface="华文中宋" panose="02010600040101010101" pitchFamily="2" charset="-122"/>
                <a:ea typeface="华文中宋" panose="02010600040101010101" pitchFamily="2" charset="-122"/>
              </a:rPr>
              <a:t>）</a:t>
            </a:r>
            <a:r>
              <a:rPr lang="en-US" altLang="zh-CN" sz="2400" b="1" dirty="0">
                <a:solidFill>
                  <a:srgbClr val="990033"/>
                </a:solidFill>
                <a:latin typeface="华文中宋" panose="02010600040101010101" pitchFamily="2" charset="-122"/>
                <a:ea typeface="华文中宋" panose="02010600040101010101" pitchFamily="2" charset="-122"/>
              </a:rPr>
              <a:t>《</a:t>
            </a:r>
            <a:r>
              <a:rPr lang="zh-CN" altLang="en-US" sz="2400" b="1" dirty="0">
                <a:solidFill>
                  <a:srgbClr val="990033"/>
                </a:solidFill>
                <a:latin typeface="华文中宋" panose="02010600040101010101" pitchFamily="2" charset="-122"/>
                <a:ea typeface="华文中宋" panose="02010600040101010101" pitchFamily="2" charset="-122"/>
              </a:rPr>
              <a:t>化学品理化及其危险性检测实验室安全要求</a:t>
            </a:r>
            <a:r>
              <a:rPr lang="en-US" altLang="zh-CN" sz="2400" b="1" dirty="0">
                <a:solidFill>
                  <a:srgbClr val="990033"/>
                </a:solidFill>
                <a:latin typeface="华文中宋" panose="02010600040101010101" pitchFamily="2" charset="-122"/>
                <a:ea typeface="华文中宋" panose="02010600040101010101" pitchFamily="2" charset="-122"/>
              </a:rPr>
              <a:t>》</a:t>
            </a:r>
            <a:r>
              <a:rPr lang="zh-CN" altLang="en-US" sz="2400" b="1" dirty="0">
                <a:solidFill>
                  <a:srgbClr val="990033"/>
                </a:solidFill>
                <a:latin typeface="华文中宋" panose="02010600040101010101" pitchFamily="2" charset="-122"/>
                <a:ea typeface="华文中宋" panose="02010600040101010101" pitchFamily="2" charset="-122"/>
              </a:rPr>
              <a:t>（</a:t>
            </a:r>
            <a:r>
              <a:rPr lang="en-US" altLang="zh-CN" sz="2400" b="1" dirty="0">
                <a:solidFill>
                  <a:srgbClr val="990033"/>
                </a:solidFill>
                <a:latin typeface="华文中宋" panose="02010600040101010101" pitchFamily="2" charset="-122"/>
                <a:ea typeface="华文中宋" panose="02010600040101010101" pitchFamily="2" charset="-122"/>
              </a:rPr>
              <a:t> GB/T 24777-2009 </a:t>
            </a:r>
            <a:r>
              <a:rPr lang="zh-CN" altLang="en-US" sz="2400" b="1" dirty="0">
                <a:solidFill>
                  <a:srgbClr val="990033"/>
                </a:solidFill>
                <a:latin typeface="华文中宋" panose="02010600040101010101" pitchFamily="2" charset="-122"/>
                <a:ea typeface="华文中宋" panose="02010600040101010101" pitchFamily="2" charset="-122"/>
              </a:rPr>
              <a:t>）</a:t>
            </a:r>
            <a:endParaRPr lang="zh-CN" altLang="zh-CN" sz="2400" b="1" dirty="0">
              <a:solidFill>
                <a:srgbClr val="990033"/>
              </a:solidFill>
              <a:latin typeface="华文中宋" panose="02010600040101010101" pitchFamily="2" charset="-122"/>
              <a:ea typeface="华文中宋" panose="02010600040101010101" pitchFamily="2" charset="-122"/>
            </a:endParaRPr>
          </a:p>
          <a:p>
            <a:pPr lvl="0"/>
            <a:endParaRPr lang="zh-CN" altLang="zh-CN" sz="2400" b="1" dirty="0">
              <a:latin typeface="华文中宋" panose="02010600040101010101" pitchFamily="2" charset="-122"/>
              <a:ea typeface="华文中宋" panose="0201060004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菱形 1"/>
          <p:cNvSpPr/>
          <p:nvPr/>
        </p:nvSpPr>
        <p:spPr>
          <a:xfrm>
            <a:off x="3221832" y="1673228"/>
            <a:ext cx="2700338" cy="2803524"/>
          </a:xfrm>
          <a:prstGeom prst="diamond">
            <a:avLst/>
          </a:prstGeom>
          <a:noFill/>
          <a:ln w="1270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zh-CN" altLang="en-US" dirty="0"/>
          </a:p>
        </p:txBody>
      </p:sp>
      <p:sp>
        <p:nvSpPr>
          <p:cNvPr id="6" name="文本框 5"/>
          <p:cNvSpPr txBox="1">
            <a:spLocks noChangeArrowheads="1"/>
          </p:cNvSpPr>
          <p:nvPr/>
        </p:nvSpPr>
        <p:spPr bwMode="auto">
          <a:xfrm>
            <a:off x="2092152" y="4978402"/>
            <a:ext cx="4936437" cy="50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zh-CN" altLang="en-US" b="1" dirty="0">
                <a:solidFill>
                  <a:schemeClr val="tx2"/>
                </a:solidFill>
                <a:latin typeface="微软雅黑" panose="020B0503020204020204" pitchFamily="34" charset="-122"/>
                <a:ea typeface="微软雅黑" panose="020B0503020204020204" pitchFamily="34" charset="-122"/>
              </a:rPr>
              <a:t>解读及现场检查结果反馈</a:t>
            </a:r>
            <a:endParaRPr lang="zh-CN" altLang="en-US" b="1" dirty="0">
              <a:solidFill>
                <a:schemeClr val="tx2"/>
              </a:solidFill>
              <a:latin typeface="微软雅黑" panose="020B0503020204020204" pitchFamily="34" charset="-122"/>
              <a:ea typeface="微软雅黑" panose="020B0503020204020204" pitchFamily="34" charset="-122"/>
            </a:endParaRPr>
          </a:p>
        </p:txBody>
      </p:sp>
      <p:sp>
        <p:nvSpPr>
          <p:cNvPr id="10" name="文本框 9"/>
          <p:cNvSpPr txBox="1">
            <a:spLocks noChangeArrowheads="1"/>
          </p:cNvSpPr>
          <p:nvPr/>
        </p:nvSpPr>
        <p:spPr bwMode="auto">
          <a:xfrm>
            <a:off x="3157540" y="2479336"/>
            <a:ext cx="2828925" cy="117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PART</a:t>
            </a:r>
            <a:endParaRPr lang="en-US" altLang="zh-CN"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a:p>
            <a:pPr algn="ctr" eaLnBrk="1" hangingPunct="1"/>
            <a:r>
              <a:rPr lang="en-US" altLang="zh-CN"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3600" b="1" dirty="0">
              <a:solidFill>
                <a:schemeClr val="tx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直角三角形 11"/>
          <p:cNvSpPr>
            <a:spLocks noChangeAspect="1"/>
          </p:cNvSpPr>
          <p:nvPr/>
        </p:nvSpPr>
        <p:spPr>
          <a:xfrm flipV="1">
            <a:off x="3126292" y="1533832"/>
            <a:ext cx="1353349" cy="1419948"/>
          </a:xfrm>
          <a:prstGeom prst="rtTriangle">
            <a:avLst/>
          </a:prstGeom>
          <a:solidFill>
            <a:schemeClr val="tx2"/>
          </a:solidFill>
        </p:spPr>
        <p:style>
          <a:lnRef idx="0">
            <a:schemeClr val="accent1"/>
          </a:lnRef>
          <a:fillRef idx="3">
            <a:schemeClr val="accent1"/>
          </a:fillRef>
          <a:effectRef idx="3">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zh-CN" altLang="en-US"/>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141514" y="979720"/>
            <a:ext cx="1719943" cy="152396"/>
          </a:xfrm>
          <a:prstGeom prst="rect">
            <a:avLst/>
          </a:prstGeom>
          <a:solidFill>
            <a:schemeClr val="accent6">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solidFill>
                <a:prstClr val="white"/>
              </a:solidFill>
            </a:endParaRPr>
          </a:p>
        </p:txBody>
      </p:sp>
      <p:sp>
        <p:nvSpPr>
          <p:cNvPr id="106" name="矩形 105"/>
          <p:cNvSpPr/>
          <p:nvPr/>
        </p:nvSpPr>
        <p:spPr>
          <a:xfrm>
            <a:off x="1861457" y="979720"/>
            <a:ext cx="3156857" cy="15239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7" name="Text Box 6"/>
          <p:cNvSpPr txBox="1">
            <a:spLocks noChangeArrowheads="1"/>
          </p:cNvSpPr>
          <p:nvPr/>
        </p:nvSpPr>
        <p:spPr bwMode="auto">
          <a:xfrm>
            <a:off x="302080" y="172241"/>
            <a:ext cx="7379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50000"/>
              </a:spcBef>
            </a:pPr>
            <a:r>
              <a:rPr lang="zh-CN" altLang="en-US" sz="3600" b="1" dirty="0">
                <a:solidFill>
                  <a:srgbClr val="002060"/>
                </a:solidFill>
                <a:latin typeface="黑体" panose="02010609060101010101" pitchFamily="49" charset="-122"/>
                <a:ea typeface="黑体" panose="02010609060101010101" pitchFamily="49" charset="-122"/>
              </a:rPr>
              <a:t>一、</a:t>
            </a:r>
            <a:r>
              <a:rPr lang="zh-CN" altLang="zh-CN" sz="3600" b="1" dirty="0">
                <a:solidFill>
                  <a:srgbClr val="002060"/>
                </a:solidFill>
                <a:latin typeface="黑体" panose="02010609060101010101" pitchFamily="49" charset="-122"/>
                <a:ea typeface="黑体" panose="02010609060101010101" pitchFamily="49" charset="-122"/>
              </a:rPr>
              <a:t>危险化学品采购、验收、发放</a:t>
            </a:r>
            <a:endParaRPr lang="zh-CN" altLang="en-US" sz="3600" b="1" dirty="0">
              <a:solidFill>
                <a:srgbClr val="002060"/>
              </a:solidFill>
              <a:latin typeface="黑体" panose="02010609060101010101" pitchFamily="49" charset="-122"/>
              <a:ea typeface="黑体" panose="02010609060101010101" pitchFamily="49" charset="-122"/>
            </a:endParaRPr>
          </a:p>
        </p:txBody>
      </p:sp>
      <p:sp>
        <p:nvSpPr>
          <p:cNvPr id="8" name="TextBox 7"/>
          <p:cNvSpPr txBox="1"/>
          <p:nvPr/>
        </p:nvSpPr>
        <p:spPr>
          <a:xfrm>
            <a:off x="363764" y="1608327"/>
            <a:ext cx="823413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sz="2800" b="1" dirty="0">
                <a:solidFill>
                  <a:srgbClr val="00B050"/>
                </a:solidFill>
              </a:rPr>
              <a:t>8.1.1</a:t>
            </a:r>
            <a:r>
              <a:rPr lang="zh-CN" altLang="zh-CN" sz="2800" b="1" dirty="0">
                <a:latin typeface="华文中宋" panose="02010600040101010101" pitchFamily="2" charset="-122"/>
                <a:ea typeface="华文中宋" panose="02010600040101010101" pitchFamily="2" charset="-122"/>
              </a:rPr>
              <a:t>危险化学品要向具有危化品生产经营许可资质的单位购买</a:t>
            </a:r>
            <a:endParaRPr lang="zh-CN" altLang="en-US" sz="2800" b="1" dirty="0">
              <a:latin typeface="华文中宋" panose="02010600040101010101" pitchFamily="2" charset="-122"/>
              <a:ea typeface="华文中宋" panose="02010600040101010101" pitchFamily="2" charset="-122"/>
            </a:endParaRPr>
          </a:p>
        </p:txBody>
      </p:sp>
      <p:sp>
        <p:nvSpPr>
          <p:cNvPr id="5" name="圆角矩形 4"/>
          <p:cNvSpPr/>
          <p:nvPr/>
        </p:nvSpPr>
        <p:spPr>
          <a:xfrm>
            <a:off x="403678" y="3340100"/>
            <a:ext cx="3414486" cy="2184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dirty="0">
                <a:solidFill>
                  <a:schemeClr val="dk1"/>
                </a:solidFill>
                <a:latin typeface="黑体" panose="02010609060101010101" pitchFamily="49" charset="-122"/>
                <a:ea typeface="黑体" panose="02010609060101010101" pitchFamily="49" charset="-122"/>
              </a:rPr>
              <a:t>1.</a:t>
            </a:r>
            <a:r>
              <a:rPr lang="zh-CN" altLang="en-US" sz="3200" b="1" dirty="0">
                <a:solidFill>
                  <a:schemeClr val="dk1"/>
                </a:solidFill>
                <a:latin typeface="黑体" panose="02010609060101010101" pitchFamily="49" charset="-122"/>
                <a:ea typeface="黑体" panose="02010609060101010101" pitchFamily="49" charset="-122"/>
              </a:rPr>
              <a:t>营业执照</a:t>
            </a:r>
            <a:endParaRPr lang="en-US" altLang="zh-CN" sz="3200" b="1" dirty="0">
              <a:solidFill>
                <a:schemeClr val="dk1"/>
              </a:solidFill>
              <a:latin typeface="黑体" panose="02010609060101010101" pitchFamily="49" charset="-122"/>
              <a:ea typeface="黑体" panose="02010609060101010101" pitchFamily="49" charset="-122"/>
            </a:endParaRPr>
          </a:p>
          <a:p>
            <a:r>
              <a:rPr lang="en-US" altLang="zh-CN" sz="3200" b="1" dirty="0">
                <a:solidFill>
                  <a:schemeClr val="dk1"/>
                </a:solidFill>
                <a:latin typeface="黑体" panose="02010609060101010101" pitchFamily="49" charset="-122"/>
                <a:ea typeface="黑体" panose="02010609060101010101" pitchFamily="49" charset="-122"/>
              </a:rPr>
              <a:t>2.</a:t>
            </a:r>
            <a:r>
              <a:rPr lang="zh-CN" altLang="en-US" sz="3200" b="1" dirty="0">
                <a:solidFill>
                  <a:schemeClr val="dk1"/>
                </a:solidFill>
                <a:latin typeface="黑体" panose="02010609060101010101" pitchFamily="49" charset="-122"/>
                <a:ea typeface="黑体" panose="02010609060101010101" pitchFamily="49" charset="-122"/>
              </a:rPr>
              <a:t>危险化学品经验许可证</a:t>
            </a:r>
            <a:endParaRPr lang="en-US" altLang="zh-CN" sz="3200" b="1" dirty="0">
              <a:solidFill>
                <a:schemeClr val="dk1"/>
              </a:solidFill>
              <a:latin typeface="黑体" panose="02010609060101010101" pitchFamily="49" charset="-122"/>
              <a:ea typeface="黑体" panose="02010609060101010101" pitchFamily="49" charset="-122"/>
            </a:endParaRPr>
          </a:p>
        </p:txBody>
      </p:sp>
      <p:pic>
        <p:nvPicPr>
          <p:cNvPr id="1026" name="Picture 2" descr="C:\Users\Administrator.SC-201904211822\Desktop\timg.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267201" y="3124200"/>
            <a:ext cx="4775200" cy="3089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画廊">
  <a:themeElements>
    <a:clrScheme name="画廊">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画廊">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画廊">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5051</Words>
  <Application>WPS 演示</Application>
  <PresentationFormat>全屏显示(4:3)</PresentationFormat>
  <Paragraphs>387</Paragraphs>
  <Slides>44</Slides>
  <Notes>44</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44</vt:i4>
      </vt:variant>
    </vt:vector>
  </HeadingPairs>
  <TitlesOfParts>
    <vt:vector size="59" baseType="lpstr">
      <vt:lpstr>Arial</vt:lpstr>
      <vt:lpstr>宋体</vt:lpstr>
      <vt:lpstr>Wingdings</vt:lpstr>
      <vt:lpstr>Calibri</vt:lpstr>
      <vt:lpstr>微软雅黑</vt:lpstr>
      <vt:lpstr>华文行楷</vt:lpstr>
      <vt:lpstr>Times New Roman</vt:lpstr>
      <vt:lpstr>黑体</vt:lpstr>
      <vt:lpstr>华文中宋</vt:lpstr>
      <vt:lpstr>Arial Unicode MS</vt:lpstr>
      <vt:lpstr>等线 Light</vt:lpstr>
      <vt:lpstr>Gill Sans MT</vt:lpstr>
      <vt:lpstr>等线</vt:lpstr>
      <vt:lpstr>1_Office 主题</vt:lpstr>
      <vt:lpstr>画廊</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karroy</cp:lastModifiedBy>
  <cp:revision>937</cp:revision>
  <cp:lastPrinted>2016-11-21T08:02:00Z</cp:lastPrinted>
  <dcterms:created xsi:type="dcterms:W3CDTF">2011-09-17T05:19:00Z</dcterms:created>
  <dcterms:modified xsi:type="dcterms:W3CDTF">2020-04-21T05:54:08Z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